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80" r:id="rId4"/>
    <p:sldId id="277" r:id="rId5"/>
    <p:sldId id="259" r:id="rId6"/>
    <p:sldId id="265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81" r:id="rId15"/>
    <p:sldId id="264" r:id="rId16"/>
    <p:sldId id="273" r:id="rId17"/>
    <p:sldId id="274" r:id="rId18"/>
    <p:sldId id="275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319"/>
    <a:srgbClr val="CB6C1D"/>
    <a:srgbClr val="623F38"/>
    <a:srgbClr val="8CBB37"/>
    <a:srgbClr val="4AAD45"/>
    <a:srgbClr val="2C7E26"/>
    <a:srgbClr val="80E747"/>
    <a:srgbClr val="4E1A52"/>
    <a:srgbClr val="CC6EC5"/>
    <a:srgbClr val="D1B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72" autoAdjust="0"/>
    <p:restoredTop sz="94660"/>
  </p:normalViewPr>
  <p:slideViewPr>
    <p:cSldViewPr>
      <p:cViewPr>
        <p:scale>
          <a:sx n="72" d="100"/>
          <a:sy n="72" d="100"/>
        </p:scale>
        <p:origin x="-107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D7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D1AC-50C4-41E6-BA3B-AC8067ED25F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A6A1-D8BA-4256-8647-FB35B9A4320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314" name="Picture 2" descr="http://img-fotki.yandex.ru/get/6743/16969765.240/0_9174b_b24647d5_orig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839744" y="0"/>
            <a:ext cx="2304256" cy="226849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D1AC-50C4-41E6-BA3B-AC8067ED25F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A6A1-D8BA-4256-8647-FB35B9A43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D1AC-50C4-41E6-BA3B-AC8067ED25F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A6A1-D8BA-4256-8647-FB35B9A43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D1AC-50C4-41E6-BA3B-AC8067ED25F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A6A1-D8BA-4256-8647-FB35B9A43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D1AC-50C4-41E6-BA3B-AC8067ED25F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A6A1-D8BA-4256-8647-FB35B9A43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D1AC-50C4-41E6-BA3B-AC8067ED25F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A6A1-D8BA-4256-8647-FB35B9A43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D1AC-50C4-41E6-BA3B-AC8067ED25F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A6A1-D8BA-4256-8647-FB35B9A43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D1AC-50C4-41E6-BA3B-AC8067ED25F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A6A1-D8BA-4256-8647-FB35B9A43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D1AC-50C4-41E6-BA3B-AC8067ED25F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A6A1-D8BA-4256-8647-FB35B9A43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D1AC-50C4-41E6-BA3B-AC8067ED25F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A6A1-D8BA-4256-8647-FB35B9A43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D1AC-50C4-41E6-BA3B-AC8067ED25F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A6A1-D8BA-4256-8647-FB35B9A43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BB37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8D1AC-50C4-41E6-BA3B-AC8067ED25F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9A6A1-D8BA-4256-8647-FB35B9A43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792"/>
            </a:avLst>
          </a:prstGeom>
          <a:solidFill>
            <a:srgbClr val="CB6C1D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D531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77;&#1082;&#1089;&#1072;&#1085;&#1076;&#1088;\Desktop\&#1074;%20&#1088;&#1072;&#1073;&#1086;&#1090;&#1077;\&#1050;&#1074;&#1077;&#1089;&#1090;%20&#1082;%201%20&#1089;&#1077;&#1085;&#1090;&#1103;&#1073;&#1088;&#1103;\&#1073;&#1091;&#1088;&#1072;&#1090;&#1080;&#1085;&#1086;%20(mp3cut.ru)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77;&#1082;&#1089;&#1072;&#1085;&#1076;&#1088;\Desktop\&#1074;%20&#1088;&#1072;&#1073;&#1086;&#1090;&#1077;\&#1050;&#1074;&#1077;&#1089;&#1090;%20&#1082;%201%20&#1089;&#1077;&#1085;&#1090;&#1103;&#1073;&#1088;&#1103;\&#1082;&#1072;&#1088;&#1083;&#1089;&#1086;&#1085;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77;&#1082;&#1089;&#1072;&#1085;&#1076;&#1088;\Desktop\&#1074;%20&#1088;&#1072;&#1073;&#1086;&#1090;&#1077;\&#1050;&#1074;&#1077;&#1089;&#1090;%20&#1082;%201%20&#1089;&#1077;&#1085;&#1090;&#1103;&#1073;&#1088;&#1103;\&#1096;&#1072;&#1087;&#1086;&#1082;&#1083;&#1103;&#1082;%20(mp3cut.net)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77;&#1082;&#1089;&#1072;&#1085;&#1076;&#1088;\Desktop\&#1074;%20&#1088;&#1072;&#1073;&#1086;&#1090;&#1077;\&#1050;&#1074;&#1077;&#1089;&#1090;%20&#1082;%201%20&#1089;&#1077;&#1085;&#1090;&#1103;&#1073;&#1088;&#1103;\doctor%20(18)%20(mp3cut.net)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31640" y="2060848"/>
            <a:ext cx="6174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1D5319"/>
                </a:solidFill>
              </a:rPr>
              <a:t>Игра-квест</a:t>
            </a:r>
            <a:r>
              <a:rPr lang="ru-RU" sz="4400" b="1" dirty="0" smtClean="0">
                <a:solidFill>
                  <a:srgbClr val="1D5319"/>
                </a:solidFill>
              </a:rPr>
              <a:t> </a:t>
            </a:r>
            <a:br>
              <a:rPr lang="ru-RU" sz="4400" b="1" dirty="0" smtClean="0">
                <a:solidFill>
                  <a:srgbClr val="1D5319"/>
                </a:solidFill>
              </a:rPr>
            </a:br>
            <a:r>
              <a:rPr lang="ru-RU" sz="4400" b="1" dirty="0" smtClean="0">
                <a:solidFill>
                  <a:srgbClr val="1D5319"/>
                </a:solidFill>
              </a:rPr>
              <a:t>«Найдите письмо </a:t>
            </a:r>
          </a:p>
          <a:p>
            <a:pPr algn="ctr"/>
            <a:r>
              <a:rPr lang="ru-RU" sz="4400" b="1" dirty="0" smtClean="0">
                <a:solidFill>
                  <a:srgbClr val="1D5319"/>
                </a:solidFill>
              </a:rPr>
              <a:t>с пожеланиями»</a:t>
            </a:r>
            <a:endParaRPr lang="ru-RU" sz="4400" b="1" dirty="0">
              <a:solidFill>
                <a:srgbClr val="1D5319"/>
              </a:solidFill>
            </a:endParaRPr>
          </a:p>
        </p:txBody>
      </p:sp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8244408" y="6309320"/>
            <a:ext cx="432048" cy="268608"/>
          </a:xfrm>
          <a:prstGeom prst="stripedRightArrow">
            <a:avLst/>
          </a:prstGeom>
          <a:solidFill>
            <a:srgbClr val="CB6C1D"/>
          </a:solidFill>
          <a:ln>
            <a:solidFill>
              <a:srgbClr val="623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ведения 11">
            <a:hlinkClick r:id="" action="ppaction://hlinkshowjump?jump=lastslide" highlightClick="1"/>
          </p:cNvPr>
          <p:cNvSpPr/>
          <p:nvPr/>
        </p:nvSpPr>
        <p:spPr>
          <a:xfrm>
            <a:off x="395536" y="5949280"/>
            <a:ext cx="610368" cy="394344"/>
          </a:xfrm>
          <a:prstGeom prst="actionButtonInformation">
            <a:avLst/>
          </a:prstGeom>
          <a:solidFill>
            <a:srgbClr val="CB6C1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://img7.proshkolu.ru/content/media/pic/std/4000000/3339000/3338312-b3780b4d86abde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9306" y="404664"/>
            <a:ext cx="2167440" cy="1872208"/>
          </a:xfrm>
          <a:prstGeom prst="rect">
            <a:avLst/>
          </a:prstGeom>
          <a:noFill/>
        </p:spPr>
      </p:pic>
      <p:pic>
        <p:nvPicPr>
          <p:cNvPr id="14" name="Рисунок 13" descr="2004439697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2708920"/>
            <a:ext cx="1728192" cy="2881684"/>
          </a:xfrm>
          <a:prstGeom prst="rect">
            <a:avLst/>
          </a:prstGeom>
        </p:spPr>
      </p:pic>
      <p:pic>
        <p:nvPicPr>
          <p:cNvPr id="15" name="Рисунок 14" descr="2004439697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308304" y="2636912"/>
            <a:ext cx="1343966" cy="288168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прос"/>
          <p:cNvSpPr/>
          <p:nvPr/>
        </p:nvSpPr>
        <p:spPr>
          <a:xfrm>
            <a:off x="755576" y="404664"/>
            <a:ext cx="7704856" cy="23042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Какой праздник отмечали в допетровской Руси XVIII века 1 сентября?</a:t>
            </a:r>
            <a:endParaRPr lang="ru-RU" sz="3600" dirty="0">
              <a:solidFill>
                <a:srgbClr val="1D5319"/>
              </a:solidFill>
            </a:endParaRPr>
          </a:p>
        </p:txBody>
      </p:sp>
      <p:sp>
        <p:nvSpPr>
          <p:cNvPr id="3" name="верно"/>
          <p:cNvSpPr/>
          <p:nvPr/>
        </p:nvSpPr>
        <p:spPr>
          <a:xfrm>
            <a:off x="1043608" y="3068960"/>
            <a:ext cx="2808312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Новый год</a:t>
            </a:r>
            <a:endParaRPr lang="ru-RU" sz="3600" dirty="0">
              <a:solidFill>
                <a:srgbClr val="1D5319"/>
              </a:solidFill>
            </a:endParaRPr>
          </a:p>
        </p:txBody>
      </p:sp>
      <p:sp>
        <p:nvSpPr>
          <p:cNvPr id="4" name="н верно"/>
          <p:cNvSpPr/>
          <p:nvPr/>
        </p:nvSpPr>
        <p:spPr>
          <a:xfrm>
            <a:off x="5292080" y="3068960"/>
            <a:ext cx="2808312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Масленица</a:t>
            </a:r>
            <a:endParaRPr lang="ru-RU" sz="3600" dirty="0">
              <a:solidFill>
                <a:srgbClr val="1D5319"/>
              </a:solidFill>
            </a:endParaRPr>
          </a:p>
        </p:txBody>
      </p:sp>
      <p:sp>
        <p:nvSpPr>
          <p:cNvPr id="5" name="пояснение"/>
          <p:cNvSpPr/>
          <p:nvPr/>
        </p:nvSpPr>
        <p:spPr>
          <a:xfrm>
            <a:off x="1115616" y="5013176"/>
            <a:ext cx="662473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1D5319"/>
                </a:solidFill>
              </a:rPr>
              <a:t>Задание 5  </a:t>
            </a:r>
            <a:r>
              <a:rPr lang="ru-RU" sz="3200" b="1" dirty="0" smtClean="0">
                <a:solidFill>
                  <a:srgbClr val="1D5319"/>
                </a:solidFill>
              </a:rPr>
              <a:t>за настольной лампой</a:t>
            </a:r>
            <a:endParaRPr lang="ru-RU" sz="3200" b="1" dirty="0">
              <a:solidFill>
                <a:srgbClr val="1D5319"/>
              </a:solidFill>
            </a:endParaRPr>
          </a:p>
        </p:txBody>
      </p:sp>
      <p:sp>
        <p:nvSpPr>
          <p:cNvPr id="6" name="Штриховая стрелка вправо 5">
            <a:hlinkClick r:id="rId4" action="ppaction://hlinksldjump"/>
          </p:cNvPr>
          <p:cNvSpPr/>
          <p:nvPr/>
        </p:nvSpPr>
        <p:spPr>
          <a:xfrm>
            <a:off x="8100392" y="6165304"/>
            <a:ext cx="504056" cy="412624"/>
          </a:xfrm>
          <a:prstGeom prst="stripedRightArrow">
            <a:avLst/>
          </a:prstGeom>
          <a:solidFill>
            <a:srgbClr val="CB6C1D"/>
          </a:solidFill>
          <a:ln>
            <a:solidFill>
              <a:srgbClr val="623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Презентация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2578" y="260648"/>
            <a:ext cx="8436428" cy="632732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прос"/>
          <p:cNvSpPr/>
          <p:nvPr/>
        </p:nvSpPr>
        <p:spPr>
          <a:xfrm>
            <a:off x="755576" y="404664"/>
            <a:ext cx="7704856" cy="23042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В 1790 году французский механик и живописец Н. Конте изобрёл то, чем пользуются сейчас все люди. О каком предмете идёт речь?</a:t>
            </a:r>
            <a:endParaRPr lang="ru-RU" sz="3600" dirty="0">
              <a:solidFill>
                <a:srgbClr val="1D5319"/>
              </a:solidFill>
            </a:endParaRPr>
          </a:p>
        </p:txBody>
      </p:sp>
      <p:sp>
        <p:nvSpPr>
          <p:cNvPr id="3" name="верно"/>
          <p:cNvSpPr/>
          <p:nvPr/>
        </p:nvSpPr>
        <p:spPr>
          <a:xfrm>
            <a:off x="5292080" y="3068960"/>
            <a:ext cx="2808312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Карандаш</a:t>
            </a:r>
            <a:endParaRPr lang="ru-RU" sz="3600" dirty="0">
              <a:solidFill>
                <a:srgbClr val="1D5319"/>
              </a:solidFill>
            </a:endParaRPr>
          </a:p>
        </p:txBody>
      </p:sp>
      <p:sp>
        <p:nvSpPr>
          <p:cNvPr id="4" name="н верно"/>
          <p:cNvSpPr/>
          <p:nvPr/>
        </p:nvSpPr>
        <p:spPr>
          <a:xfrm>
            <a:off x="1043608" y="3068960"/>
            <a:ext cx="2808312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Ложка</a:t>
            </a:r>
            <a:endParaRPr lang="ru-RU" sz="3600" dirty="0">
              <a:solidFill>
                <a:srgbClr val="1D5319"/>
              </a:solidFill>
            </a:endParaRPr>
          </a:p>
        </p:txBody>
      </p:sp>
      <p:sp>
        <p:nvSpPr>
          <p:cNvPr id="5" name="пояснение"/>
          <p:cNvSpPr/>
          <p:nvPr/>
        </p:nvSpPr>
        <p:spPr>
          <a:xfrm>
            <a:off x="1115616" y="5013176"/>
            <a:ext cx="662473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1D5319"/>
                </a:solidFill>
              </a:rPr>
              <a:t>Задание 6 </a:t>
            </a:r>
            <a:r>
              <a:rPr lang="ru-RU" sz="3200" b="1" dirty="0" smtClean="0">
                <a:solidFill>
                  <a:srgbClr val="1D5319"/>
                </a:solidFill>
              </a:rPr>
              <a:t>на верхней полке справа</a:t>
            </a:r>
            <a:endParaRPr lang="ru-RU" sz="3200" b="1" dirty="0">
              <a:solidFill>
                <a:srgbClr val="1D5319"/>
              </a:solidFill>
            </a:endParaRPr>
          </a:p>
        </p:txBody>
      </p:sp>
      <p:sp>
        <p:nvSpPr>
          <p:cNvPr id="6" name="Штриховая стрелка вправо 5">
            <a:hlinkClick r:id="rId4" action="ppaction://hlinksldjump"/>
          </p:cNvPr>
          <p:cNvSpPr/>
          <p:nvPr/>
        </p:nvSpPr>
        <p:spPr>
          <a:xfrm>
            <a:off x="8100392" y="6165304"/>
            <a:ext cx="504056" cy="412624"/>
          </a:xfrm>
          <a:prstGeom prst="stripedRightArrow">
            <a:avLst/>
          </a:prstGeom>
          <a:solidFill>
            <a:srgbClr val="CB6C1D"/>
          </a:solidFill>
          <a:ln>
            <a:solidFill>
              <a:srgbClr val="623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Презентация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2578" y="260648"/>
            <a:ext cx="8436428" cy="632732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прос"/>
          <p:cNvSpPr/>
          <p:nvPr/>
        </p:nvSpPr>
        <p:spPr>
          <a:xfrm>
            <a:off x="755576" y="404664"/>
            <a:ext cx="7704856" cy="23042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Разновидность какого чертёжного инструмента называют «козьей ножкой»?</a:t>
            </a:r>
            <a:endParaRPr lang="ru-RU" sz="3600" dirty="0">
              <a:solidFill>
                <a:srgbClr val="1D5319"/>
              </a:solidFill>
            </a:endParaRPr>
          </a:p>
        </p:txBody>
      </p:sp>
      <p:sp>
        <p:nvSpPr>
          <p:cNvPr id="3" name="верно"/>
          <p:cNvSpPr/>
          <p:nvPr/>
        </p:nvSpPr>
        <p:spPr>
          <a:xfrm>
            <a:off x="5292080" y="3068960"/>
            <a:ext cx="2808312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Циркуль</a:t>
            </a:r>
            <a:endParaRPr lang="ru-RU" sz="3600" dirty="0">
              <a:solidFill>
                <a:srgbClr val="1D5319"/>
              </a:solidFill>
            </a:endParaRPr>
          </a:p>
        </p:txBody>
      </p:sp>
      <p:sp>
        <p:nvSpPr>
          <p:cNvPr id="4" name="н верно"/>
          <p:cNvSpPr/>
          <p:nvPr/>
        </p:nvSpPr>
        <p:spPr>
          <a:xfrm>
            <a:off x="1043608" y="3068960"/>
            <a:ext cx="2808312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Линейка</a:t>
            </a:r>
            <a:endParaRPr lang="ru-RU" sz="3600" dirty="0">
              <a:solidFill>
                <a:srgbClr val="1D5319"/>
              </a:solidFill>
            </a:endParaRPr>
          </a:p>
        </p:txBody>
      </p:sp>
      <p:sp>
        <p:nvSpPr>
          <p:cNvPr id="5" name="пояснение"/>
          <p:cNvSpPr/>
          <p:nvPr/>
        </p:nvSpPr>
        <p:spPr>
          <a:xfrm>
            <a:off x="1115616" y="5013176"/>
            <a:ext cx="662473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D5319"/>
                </a:solidFill>
              </a:rPr>
              <a:t>МОЛОДЦЫ! </a:t>
            </a:r>
            <a:r>
              <a:rPr lang="ru-RU" sz="3200" dirty="0" smtClean="0">
                <a:solidFill>
                  <a:srgbClr val="1D5319"/>
                </a:solidFill>
              </a:rPr>
              <a:t>Ваше письмо на верхней пустой полке.</a:t>
            </a:r>
            <a:endParaRPr lang="ru-RU" sz="3200" dirty="0">
              <a:solidFill>
                <a:srgbClr val="1D5319"/>
              </a:solidFill>
            </a:endParaRPr>
          </a:p>
        </p:txBody>
      </p:sp>
      <p:sp>
        <p:nvSpPr>
          <p:cNvPr id="6" name="Штриховая стрелка вправо 5">
            <a:hlinkClick r:id="" action="ppaction://hlinkshowjump?jump=nextslide"/>
          </p:cNvPr>
          <p:cNvSpPr/>
          <p:nvPr/>
        </p:nvSpPr>
        <p:spPr>
          <a:xfrm>
            <a:off x="8100392" y="6165304"/>
            <a:ext cx="504056" cy="412624"/>
          </a:xfrm>
          <a:prstGeom prst="stripedRightArrow">
            <a:avLst/>
          </a:prstGeom>
          <a:solidFill>
            <a:srgbClr val="CB6C1D"/>
          </a:solidFill>
          <a:ln>
            <a:solidFill>
              <a:srgbClr val="623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Презентация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578" y="260648"/>
            <a:ext cx="8436428" cy="632732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фон" descr="http://interestingblog.ru/wp-content/uploads/2015/08/iStock_000011822981Smal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4" name="Picture 8" descr="http://shkolnikopt.ru/pictures/product/big/102829_big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645024"/>
            <a:ext cx="677888" cy="677888"/>
          </a:xfrm>
          <a:prstGeom prst="rect">
            <a:avLst/>
          </a:prstGeom>
          <a:noFill/>
        </p:spPr>
      </p:pic>
      <p:sp>
        <p:nvSpPr>
          <p:cNvPr id="33" name="прозрач"/>
          <p:cNvSpPr/>
          <p:nvPr/>
        </p:nvSpPr>
        <p:spPr>
          <a:xfrm>
            <a:off x="2843808" y="1052736"/>
            <a:ext cx="1440160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триховая стрелка вправо 43">
            <a:hlinkClick r:id="" action="ppaction://hlinkshowjump?jump=nextslide"/>
          </p:cNvPr>
          <p:cNvSpPr/>
          <p:nvPr/>
        </p:nvSpPr>
        <p:spPr>
          <a:xfrm>
            <a:off x="7956376" y="6093296"/>
            <a:ext cx="864096" cy="484632"/>
          </a:xfrm>
          <a:prstGeom prst="stripedRightArrow">
            <a:avLst/>
          </a:prstGeom>
          <a:solidFill>
            <a:srgbClr val="CB6C1D"/>
          </a:solidFill>
          <a:ln>
            <a:solidFill>
              <a:srgbClr val="623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91" b="89877" l="10000" r="90000">
                        <a14:foregroundMark x1="50000" y1="66914" x2="47200" y2="69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208" y="1052736"/>
            <a:ext cx="677357" cy="109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1619E-6 L 0.08663 0.60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30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341687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2843808" y="476672"/>
            <a:ext cx="4896544" cy="338437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Ой, а тут вместо письма шарик. И у вас дорогие друзья я вижу в руках воздушные шары. Хм, может письмо с пожеланиями находиться в шарах. Друзья давайте вместе с вами лопнем шарик.  У кого же находятся пожелания? Прочитайте пожалуйста нам и скажите от кого поздравление.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endParaRPr lang="ru-RU" sz="3600" dirty="0">
              <a:effectLst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084168" y="4437112"/>
            <a:ext cx="2160240" cy="648072"/>
            <a:chOff x="6084168" y="4437112"/>
            <a:chExt cx="2160240" cy="64807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6084168" y="4437112"/>
              <a:ext cx="2160240" cy="648072"/>
            </a:xfrm>
            <a:prstGeom prst="triangl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>
              <a:off x="6156176" y="4581128"/>
              <a:ext cx="2016224" cy="50405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084168" y="5085184"/>
            <a:ext cx="2142067" cy="127184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886" y="5262829"/>
            <a:ext cx="1432804" cy="10746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Равнобедренный треугольник 8"/>
          <p:cNvSpPr/>
          <p:nvPr/>
        </p:nvSpPr>
        <p:spPr>
          <a:xfrm rot="16200000" flipH="1">
            <a:off x="7056276" y="5193197"/>
            <a:ext cx="1296144" cy="108011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5976155" y="5193197"/>
            <a:ext cx="1296144" cy="108011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084168" y="5733256"/>
            <a:ext cx="2160240" cy="64807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flipV="1">
            <a:off x="6084168" y="5085184"/>
            <a:ext cx="2160240" cy="64807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8388424" y="6309320"/>
            <a:ext cx="432048" cy="268608"/>
          </a:xfrm>
          <a:prstGeom prst="stripedRightArrow">
            <a:avLst/>
          </a:prstGeom>
          <a:solidFill>
            <a:srgbClr val="CB6C1D"/>
          </a:solidFill>
          <a:ln>
            <a:solidFill>
              <a:srgbClr val="623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буратин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89" y="2924944"/>
            <a:ext cx="4512501" cy="3384376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2052" name="Picture 4" descr="http://www.bankoboev.ru/fons/NDM2NQ==/Bankoboev.Ru_tancuyuschii_buratino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3419872" cy="4297496"/>
          </a:xfrm>
          <a:prstGeom prst="rect">
            <a:avLst/>
          </a:prstGeom>
          <a:noFill/>
        </p:spPr>
      </p:pic>
      <p:pic>
        <p:nvPicPr>
          <p:cNvPr id="16" name="буратино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555 C 0.00312 -0.01342 0.00642 -0.02014 0.01458 -0.02662 C 0.01666 -0.03102 0.01823 -0.03541 0.02066 -0.03958 C 0.02257 -0.04282 0.02673 -0.0493 0.02673 -0.04907 C 0.02569 -0.06967 0.02534 -0.09028 0.02361 -0.11065 C 0.02257 -0.12176 0.0085 -0.13217 -0.00035 -0.14143 C -0.00799 -0.15 -0.01754 -0.15764 -0.02726 -0.16597 C -0.03351 -0.17106 -0.0717 -0.1787 -0.08125 -0.18055 C -0.09827 -0.18356 -0.11042 -0.18495 -0.12917 -0.1868 C -0.14618 -0.18889 -0.16302 -0.19375 -0.18004 -0.19491 C -0.20747 -0.19722 -0.23299 -0.19884 -0.26094 -0.19977 C -0.3882 -0.19861 -0.39427 -0.20903 -0.46459 -0.19004 " pathEditMode="relative" rAng="0" ptsTypes="fffffffffff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57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738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endParaRPr lang="ru-RU" sz="3600" dirty="0">
              <a:effectLst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6084168" y="4437112"/>
            <a:ext cx="2160240" cy="648072"/>
            <a:chOff x="6084168" y="4437112"/>
            <a:chExt cx="2160240" cy="64807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6084168" y="4437112"/>
              <a:ext cx="2160240" cy="648072"/>
            </a:xfrm>
            <a:prstGeom prst="triangl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>
              <a:off x="6156176" y="4581128"/>
              <a:ext cx="2016224" cy="50405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084168" y="5085184"/>
            <a:ext cx="2142067" cy="127184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886" y="5262829"/>
            <a:ext cx="1432804" cy="10746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Равнобедренный треугольник 8"/>
          <p:cNvSpPr/>
          <p:nvPr/>
        </p:nvSpPr>
        <p:spPr>
          <a:xfrm rot="16200000" flipH="1">
            <a:off x="7056276" y="5193197"/>
            <a:ext cx="1296144" cy="108011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5976155" y="5193197"/>
            <a:ext cx="1296144" cy="108011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084168" y="5733256"/>
            <a:ext cx="2160240" cy="64807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flipV="1">
            <a:off x="6084168" y="5085184"/>
            <a:ext cx="2160240" cy="64807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8388424" y="6309320"/>
            <a:ext cx="432048" cy="268608"/>
          </a:xfrm>
          <a:prstGeom prst="stripedRightArrow">
            <a:avLst/>
          </a:prstGeom>
          <a:solidFill>
            <a:srgbClr val="CB6C1D"/>
          </a:solidFill>
          <a:ln>
            <a:solidFill>
              <a:srgbClr val="623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буратин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89" y="2924944"/>
            <a:ext cx="4512501" cy="3384376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2052" name="Picture 4" descr="http://www.bankoboev.ru/fons/NDM2NQ==/Bankoboev.Ru_tancuyuschii_buratino.g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flipH="1">
            <a:off x="827584" y="2708920"/>
            <a:ext cx="3207899" cy="3933056"/>
          </a:xfrm>
          <a:prstGeom prst="rect">
            <a:avLst/>
          </a:prstGeom>
          <a:noFill/>
        </p:spPr>
      </p:pic>
      <p:pic>
        <p:nvPicPr>
          <p:cNvPr id="16" name="карлс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555 C 0.00312 -0.01342 0.00642 -0.02014 0.01458 -0.02662 C 0.01666 -0.03102 0.01823 -0.03541 0.02066 -0.03958 C 0.02257 -0.04282 0.02673 -0.0493 0.02673 -0.04907 C 0.02569 -0.06967 0.02534 -0.09028 0.02361 -0.11065 C 0.02257 -0.12176 0.0085 -0.13217 -0.00035 -0.14143 C -0.00799 -0.15 -0.01754 -0.15764 -0.02726 -0.16597 C -0.03351 -0.17106 -0.0717 -0.1787 -0.08125 -0.18055 C -0.09827 -0.18356 -0.11042 -0.18495 -0.12917 -0.1868 C -0.14618 -0.18889 -0.16302 -0.19375 -0.18004 -0.19491 C -0.20747 -0.19722 -0.23299 -0.19884 -0.26094 -0.19977 C -0.3882 -0.19861 -0.39427 -0.20903 -0.46459 -0.19004 " pathEditMode="relative" rAng="0" ptsTypes="fffffffffff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65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651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endParaRPr lang="ru-RU" sz="3600" dirty="0">
              <a:effectLst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6084168" y="4437112"/>
            <a:ext cx="2160240" cy="648072"/>
            <a:chOff x="6084168" y="4437112"/>
            <a:chExt cx="2160240" cy="64807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6084168" y="4437112"/>
              <a:ext cx="2160240" cy="648072"/>
            </a:xfrm>
            <a:prstGeom prst="triangl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>
              <a:off x="6156176" y="4581128"/>
              <a:ext cx="2016224" cy="50405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084168" y="5085184"/>
            <a:ext cx="2142067" cy="127184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886" y="5262829"/>
            <a:ext cx="1432804" cy="10746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Равнобедренный треугольник 8"/>
          <p:cNvSpPr/>
          <p:nvPr/>
        </p:nvSpPr>
        <p:spPr>
          <a:xfrm rot="16200000" flipH="1">
            <a:off x="7056276" y="5193197"/>
            <a:ext cx="1296144" cy="108011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5976155" y="5193197"/>
            <a:ext cx="1296144" cy="108011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084168" y="5733256"/>
            <a:ext cx="2160240" cy="64807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flipV="1">
            <a:off x="6084168" y="5085184"/>
            <a:ext cx="2160240" cy="64807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8388424" y="6309320"/>
            <a:ext cx="432048" cy="268608"/>
          </a:xfrm>
          <a:prstGeom prst="stripedRightArrow">
            <a:avLst/>
          </a:prstGeom>
          <a:solidFill>
            <a:srgbClr val="CB6C1D"/>
          </a:solidFill>
          <a:ln>
            <a:solidFill>
              <a:srgbClr val="623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буратин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89" y="2924944"/>
            <a:ext cx="4512501" cy="33843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2052" name="Picture 4" descr="http://www.bankoboev.ru/fons/NDM2NQ==/Bankoboev.Ru_tancuyuschii_buratino.g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1414195" y="2708920"/>
            <a:ext cx="2034675" cy="3933056"/>
          </a:xfrm>
          <a:prstGeom prst="rect">
            <a:avLst/>
          </a:prstGeom>
          <a:noFill/>
        </p:spPr>
      </p:pic>
      <p:pic>
        <p:nvPicPr>
          <p:cNvPr id="16" name="шапокляк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555 C 0.00312 -0.01342 0.00642 -0.02014 0.01458 -0.02662 C 0.01666 -0.03102 0.01823 -0.03541 0.02066 -0.03958 C 0.02257 -0.04282 0.02673 -0.0493 0.02673 -0.04907 C 0.02569 -0.06967 0.02534 -0.09028 0.02361 -0.11065 C 0.02257 -0.12176 0.0085 -0.13217 -0.00035 -0.14143 C -0.00799 -0.15 -0.01754 -0.15764 -0.02726 -0.16597 C -0.03351 -0.17106 -0.0717 -0.1787 -0.08125 -0.18055 C -0.09827 -0.18356 -0.11042 -0.18495 -0.12917 -0.1868 C -0.14618 -0.18889 -0.16302 -0.19375 -0.18004 -0.19491 C -0.20747 -0.19722 -0.23299 -0.19884 -0.26094 -0.19977 C -0.3882 -0.19861 -0.39427 -0.20903 -0.46459 -0.19004 " pathEditMode="relative" rAng="0" ptsTypes="fffffffffff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299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endParaRPr lang="ru-RU" sz="3600" dirty="0">
              <a:effectLst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6084168" y="4437112"/>
            <a:ext cx="2160240" cy="648072"/>
            <a:chOff x="6084168" y="4437112"/>
            <a:chExt cx="2160240" cy="64807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6084168" y="4437112"/>
              <a:ext cx="2160240" cy="648072"/>
            </a:xfrm>
            <a:prstGeom prst="triangl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>
              <a:off x="6156176" y="4581128"/>
              <a:ext cx="2016224" cy="50405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084168" y="5085184"/>
            <a:ext cx="2142067" cy="127184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886" y="5262829"/>
            <a:ext cx="1432804" cy="10746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Равнобедренный треугольник 8"/>
          <p:cNvSpPr/>
          <p:nvPr/>
        </p:nvSpPr>
        <p:spPr>
          <a:xfrm rot="16200000" flipH="1">
            <a:off x="7056276" y="5193197"/>
            <a:ext cx="1296144" cy="108011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5976155" y="5193197"/>
            <a:ext cx="1296144" cy="108011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084168" y="5733256"/>
            <a:ext cx="2160240" cy="64807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flipV="1">
            <a:off x="6084168" y="5085184"/>
            <a:ext cx="2160240" cy="64807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8388424" y="6309320"/>
            <a:ext cx="432048" cy="268608"/>
          </a:xfrm>
          <a:prstGeom prst="stripedRightArrow">
            <a:avLst/>
          </a:prstGeom>
          <a:solidFill>
            <a:srgbClr val="CB6C1D"/>
          </a:solidFill>
          <a:ln>
            <a:solidFill>
              <a:srgbClr val="623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буратин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89" y="2924944"/>
            <a:ext cx="4512500" cy="33843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2052" name="Picture 4" descr="http://www.bankoboev.ru/fons/NDM2NQ==/Bankoboev.Ru_tancuyuschii_buratino.g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flipH="1">
            <a:off x="32956" y="2276872"/>
            <a:ext cx="4581128" cy="4581128"/>
          </a:xfrm>
          <a:prstGeom prst="rect">
            <a:avLst/>
          </a:prstGeom>
          <a:noFill/>
        </p:spPr>
      </p:pic>
      <p:pic>
        <p:nvPicPr>
          <p:cNvPr id="16" name="doctor (18)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555 C 0.00312 -0.01342 0.00642 -0.02014 0.01458 -0.02662 C 0.01666 -0.03102 0.01823 -0.03541 0.02066 -0.03958 C 0.02257 -0.04282 0.02673 -0.0493 0.02673 -0.04907 C 0.02569 -0.06967 0.02534 -0.09028 0.02361 -0.11065 C 0.02257 -0.12176 0.0085 -0.13217 -0.00035 -0.14143 C -0.00799 -0.15 -0.01754 -0.15764 -0.02726 -0.16597 C -0.03351 -0.17106 -0.0717 -0.1787 -0.08125 -0.18055 C -0.09827 -0.18356 -0.11042 -0.18495 -0.12917 -0.1868 C -0.14618 -0.18889 -0.16302 -0.19375 -0.18004 -0.19491 C -0.20747 -0.19722 -0.23299 -0.19884 -0.26094 -0.19977 C -0.3882 -0.19861 -0.39427 -0.20903 -0.46459 -0.19004 " pathEditMode="relative" rAng="0" ptsTypes="fffffffffff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5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ександр\Desktop\в работе\ЛМ 16\iит.pn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79512" y="3429000"/>
            <a:ext cx="3340345" cy="3133244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611560" y="50270"/>
            <a:ext cx="8136904" cy="3384376"/>
          </a:xfrm>
          <a:prstGeom prst="wedgeEllipseCallout">
            <a:avLst>
              <a:gd name="adj1" fmla="val -33249"/>
              <a:gd name="adj2" fmla="val 6932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1D5319"/>
                </a:solidFill>
              </a:rPr>
              <a:t>-Спасибо</a:t>
            </a:r>
            <a:r>
              <a:rPr lang="ru-RU" sz="3600" dirty="0" smtClean="0">
                <a:solidFill>
                  <a:srgbClr val="1D5319"/>
                </a:solidFill>
              </a:rPr>
              <a:t>, что помогли найти письмо с пожеланиями. </a:t>
            </a:r>
          </a:p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Нам было очень приятно услышать поздравления </a:t>
            </a:r>
          </a:p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от сказочных героев</a:t>
            </a:r>
            <a:endParaRPr lang="ru-RU" dirty="0"/>
          </a:p>
        </p:txBody>
      </p:sp>
      <p:sp>
        <p:nvSpPr>
          <p:cNvPr id="8" name="Управляющая кнопка: возврат 7">
            <a:hlinkClick r:id="" action="ppaction://hlinkshowjump?jump=endshow" highlightClick="1"/>
          </p:cNvPr>
          <p:cNvSpPr/>
          <p:nvPr/>
        </p:nvSpPr>
        <p:spPr>
          <a:xfrm>
            <a:off x="8316416" y="6165304"/>
            <a:ext cx="502864" cy="394344"/>
          </a:xfrm>
          <a:prstGeom prst="actionButtonReturn">
            <a:avLst/>
          </a:prstGeom>
          <a:solidFill>
            <a:srgbClr val="CB6C1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 rot="1174196">
            <a:off x="5129960" y="4211543"/>
            <a:ext cx="2411759" cy="1440161"/>
            <a:chOff x="1907703" y="4653136"/>
            <a:chExt cx="2160241" cy="1296145"/>
          </a:xfrm>
        </p:grpSpPr>
        <p:sp>
          <p:nvSpPr>
            <p:cNvPr id="11" name="Равнобедренный треугольник 10"/>
            <p:cNvSpPr/>
            <p:nvPr/>
          </p:nvSpPr>
          <p:spPr>
            <a:xfrm rot="16200000" flipH="1">
              <a:off x="2879812" y="4761149"/>
              <a:ext cx="1296144" cy="108011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5400000">
              <a:off x="1799691" y="4761149"/>
              <a:ext cx="1296144" cy="108011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1907704" y="5301208"/>
              <a:ext cx="2160240" cy="648072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flipV="1">
              <a:off x="1907704" y="4653136"/>
              <a:ext cx="2160240" cy="648072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85 -0.4669 C -0.10226 -0.47362 -0.11702 -0.47801 -0.13177 -0.48287 C -0.17101 -0.48195 -0.21025 -0.48264 -0.24948 -0.47987 C -0.26233 -0.47894 -0.27275 -0.46598 -0.2842 -0.46065 C -0.29462 -0.4463 -0.30139 -0.44977 -0.31198 -0.43496 C -0.325 -0.4169 -0.32934 -0.39537 -0.33264 -0.37107 C -0.33195 -0.35301 -0.33212 -0.33473 -0.33038 -0.31667 C -0.32778 -0.28774 -0.31181 -0.26343 -0.30035 -0.24005 C -0.29393 -0.22639 -0.28941 -0.21389 -0.27952 -0.20487 C -0.2724 -0.19005 -0.26302 -0.17871 -0.25417 -0.16644 C -0.25226 -0.16366 -0.25174 -0.15926 -0.24948 -0.15695 C -0.23959 -0.14468 -0.22431 -0.13797 -0.21493 -0.12477 C -0.21268 -0.12176 -0.21077 -0.1176 -0.20799 -0.11528 C -0.20591 -0.11343 -0.20313 -0.11366 -0.20104 -0.11204 C -0.18438 -0.09931 -0.17014 -0.08125 -0.15261 -0.07061 C -0.14584 -0.06644 -0.13785 -0.06644 -0.13177 -0.06088 C -0.12952 -0.0588 -0.12726 -0.05602 -0.12483 -0.0544 C -0.11754 -0.05 -0.104 -0.04815 -0.09705 -0.04167 C -0.08299 -0.02871 -0.06684 -0.02547 -0.05087 -0.01945 C -0.03698 -0.01412 -0.02292 -0.00857 -0.00938 -0.00325 C -0.00052 0.00023 -0.00521 -0.00024 2.77778E-6 -0.00024 " pathEditMode="relative" rAng="0" ptsTypes="ffffffffffffffffffffA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2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ександр\Desktop\в работе\ЛМ 16\iит.pn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79512" y="3429000"/>
            <a:ext cx="3340345" cy="3133244"/>
          </a:xfrm>
          <a:prstGeom prst="rect">
            <a:avLst/>
          </a:prstGeom>
          <a:noFill/>
        </p:spPr>
      </p:pic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8388424" y="6309320"/>
            <a:ext cx="432048" cy="268608"/>
          </a:xfrm>
          <a:prstGeom prst="stripedRightArrow">
            <a:avLst/>
          </a:prstGeom>
          <a:solidFill>
            <a:srgbClr val="CB6C1D"/>
          </a:solidFill>
          <a:ln>
            <a:solidFill>
              <a:srgbClr val="623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 flipH="1">
            <a:off x="899592" y="1238469"/>
            <a:ext cx="4658545" cy="1368152"/>
          </a:xfrm>
          <a:prstGeom prst="wedgeEllipseCallout">
            <a:avLst>
              <a:gd name="adj1" fmla="val -58992"/>
              <a:gd name="adj2" fmla="val 13502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D5319"/>
                </a:solidFill>
              </a:rPr>
              <a:t>Вам письмо! </a:t>
            </a:r>
            <a:endParaRPr lang="ru-RU" sz="2400" dirty="0">
              <a:solidFill>
                <a:srgbClr val="1D5319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539552" y="188640"/>
            <a:ext cx="7344816" cy="2160240"/>
          </a:xfrm>
          <a:prstGeom prst="wedgeEllipseCallout">
            <a:avLst>
              <a:gd name="adj1" fmla="val -30536"/>
              <a:gd name="adj2" fmla="val 11708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1D5319"/>
                </a:solidFill>
              </a:rPr>
              <a:t>Привет, ребята.  Мы сегодня идём в школу.</a:t>
            </a:r>
            <a:endParaRPr lang="ru-RU" sz="2800" dirty="0">
              <a:solidFill>
                <a:srgbClr val="1D5319"/>
              </a:solidFill>
            </a:endParaRPr>
          </a:p>
        </p:txBody>
      </p:sp>
      <p:pic>
        <p:nvPicPr>
          <p:cNvPr id="11266" name="Picture 2" descr="http://img7.proshkolu.ru/content/media/pic/std/4000000/3339000/3338312-b3780b4d86abde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00"/>
          <a:stretch>
            <a:fillRect/>
          </a:stretch>
        </p:blipFill>
        <p:spPr bwMode="auto">
          <a:xfrm>
            <a:off x="5436096" y="2060848"/>
            <a:ext cx="4199828" cy="367240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urningd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34583 -0.16667 C 0.34514 -0.1713 0.34514 -0.17616 0.34375 -0.18056 C 0.33698 -0.20047 0.32396 -0.20486 0.31042 -0.21389 C 0.28177 -0.23287 0.24861 -0.24584 0.21667 -0.25 C 0.18299 -0.24861 0.16198 -0.25116 0.13333 -0.24445 C 0.11198 -0.23936 0.11684 -0.24074 0.1 -0.23334 C 0.09531 -0.23125 0.0875 -0.22223 0.0875 -0.22223 C 0.08611 -0.21945 0.08524 -0.21598 0.08333 -0.21389 C 0.07951 -0.20949 0.07083 -0.20278 0.07083 -0.20278 C 0.06684 -0.18681 0.07153 -0.20162 0.0625 -0.18611 C 0.04948 -0.16366 0.06007 -0.17454 0.04792 -0.16389 C 0.0441 -0.14861 0.03594 -0.13565 0.02917 -0.12223 C 0.02656 -0.11713 0.02552 -0.11065 0.02292 -0.10556 C 0.0184 -0.08125 0.01163 -0.05741 0.00625 -0.03334 C 0.00382 -0.02223 2.5E-6 -0.01181 2.5E-6 -1.11111E-6 " pathEditMode="relative" ptsTypes="ffffffffffffffA">
                                      <p:cBhvr>
                                        <p:cTn id="1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341687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3249149" y="610681"/>
            <a:ext cx="3888432" cy="302433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 интересно. Для начала давайте познакомимся с вами. Меня зовут Коля, а я Оля.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Сегодня мы идем в школу и так волнуемся.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фон" descr="http://interestingblog.ru/wp-content/uploads/2015/08/iStock_000011822981Smal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Александр\Desktop\в работе\ЛМ 16\iит.pn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16016" y="3724756"/>
            <a:ext cx="3340345" cy="3133244"/>
          </a:xfrm>
          <a:prstGeom prst="rect">
            <a:avLst/>
          </a:prstGeom>
          <a:noFill/>
        </p:spPr>
      </p:pic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8388424" y="6309320"/>
            <a:ext cx="432048" cy="268608"/>
          </a:xfrm>
          <a:prstGeom prst="stripedRightArrow">
            <a:avLst/>
          </a:prstGeom>
          <a:solidFill>
            <a:srgbClr val="CB6C1D"/>
          </a:solidFill>
          <a:ln>
            <a:solidFill>
              <a:srgbClr val="623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611560" y="332656"/>
            <a:ext cx="8136904" cy="2952328"/>
          </a:xfrm>
          <a:prstGeom prst="wedgeEllipseCallout">
            <a:avLst>
              <a:gd name="adj1" fmla="val 14745"/>
              <a:gd name="adj2" fmla="val 69972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3600" dirty="0" smtClean="0">
                <a:solidFill>
                  <a:srgbClr val="1D5319"/>
                </a:solidFill>
              </a:rPr>
              <a:t>Ребята, мы положили письмо у нас в комнате и </a:t>
            </a:r>
          </a:p>
          <a:p>
            <a:pPr algn="ctr"/>
            <a:r>
              <a:rPr lang="ru-RU" sz="3600" dirty="0">
                <a:solidFill>
                  <a:srgbClr val="1D5319"/>
                </a:solidFill>
              </a:rPr>
              <a:t>о</a:t>
            </a:r>
            <a:r>
              <a:rPr lang="ru-RU" sz="3600" dirty="0" smtClean="0">
                <a:solidFill>
                  <a:srgbClr val="1D5319"/>
                </a:solidFill>
              </a:rPr>
              <a:t>т волнения забыли куда мы его дели. Помогите найти письмо.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6886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1D5319"/>
                </a:solidFill>
              </a:rPr>
              <a:t>Чтобы найти письмо посетите уголок школьника, выполните задания на  маршруте, </a:t>
            </a:r>
          </a:p>
          <a:p>
            <a:pPr algn="ctr">
              <a:buNone/>
            </a:pPr>
            <a:r>
              <a:rPr lang="ru-RU" dirty="0" smtClean="0">
                <a:solidFill>
                  <a:srgbClr val="1D5319"/>
                </a:solidFill>
              </a:rPr>
              <a:t>который указан в  таинственных записках.</a:t>
            </a:r>
          </a:p>
          <a:p>
            <a:pPr algn="ctr">
              <a:buNone/>
            </a:pPr>
            <a:r>
              <a:rPr lang="ru-RU" dirty="0" smtClean="0">
                <a:solidFill>
                  <a:srgbClr val="1D5319"/>
                </a:solidFill>
              </a:rPr>
              <a:t>После выполнения очередного задания </a:t>
            </a:r>
          </a:p>
          <a:p>
            <a:pPr algn="ctr">
              <a:buNone/>
            </a:pPr>
            <a:r>
              <a:rPr lang="ru-RU" dirty="0" smtClean="0">
                <a:solidFill>
                  <a:srgbClr val="1D5319"/>
                </a:solidFill>
              </a:rPr>
              <a:t>появится подсказка, где искать следующее. </a:t>
            </a:r>
          </a:p>
          <a:p>
            <a:pPr algn="ctr">
              <a:buNone/>
            </a:pPr>
            <a:r>
              <a:rPr lang="ru-RU" dirty="0" smtClean="0">
                <a:solidFill>
                  <a:srgbClr val="1D5319"/>
                </a:solidFill>
              </a:rPr>
              <a:t>По стрелке </a:t>
            </a:r>
          </a:p>
          <a:p>
            <a:pPr algn="ctr">
              <a:buNone/>
            </a:pPr>
            <a:r>
              <a:rPr lang="ru-RU" dirty="0" smtClean="0">
                <a:solidFill>
                  <a:srgbClr val="1D5319"/>
                </a:solidFill>
              </a:rPr>
              <a:t>в правом нижнем углу слайда нужно вернуться </a:t>
            </a:r>
          </a:p>
          <a:p>
            <a:pPr algn="ctr">
              <a:buNone/>
            </a:pPr>
            <a:r>
              <a:rPr lang="ru-RU" dirty="0" smtClean="0">
                <a:solidFill>
                  <a:srgbClr val="1D5319"/>
                </a:solidFill>
              </a:rPr>
              <a:t>в комнату и найти очередную записку.</a:t>
            </a:r>
          </a:p>
          <a:p>
            <a:pPr algn="ctr">
              <a:buNone/>
            </a:pPr>
            <a:endParaRPr lang="ru-RU" dirty="0" smtClean="0">
              <a:solidFill>
                <a:srgbClr val="1D5319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1D5319"/>
                </a:solidFill>
              </a:rPr>
              <a:t>Первое задание найдёте за мячиком</a:t>
            </a:r>
            <a:endParaRPr lang="ru-RU" dirty="0"/>
          </a:p>
        </p:txBody>
      </p:sp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8388424" y="6309320"/>
            <a:ext cx="432048" cy="268608"/>
          </a:xfrm>
          <a:prstGeom prst="stripedRightArrow">
            <a:avLst/>
          </a:prstGeom>
          <a:solidFill>
            <a:srgbClr val="CB6C1D"/>
          </a:solidFill>
          <a:ln>
            <a:solidFill>
              <a:srgbClr val="623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фон" descr="http://interestingblog.ru/wp-content/uploads/2015/08/iStock_000011822981Smal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1">
            <a:hlinkClick r:id="rId4" action="ppaction://hlinksldjump"/>
          </p:cNvPr>
          <p:cNvSpPr/>
          <p:nvPr/>
        </p:nvSpPr>
        <p:spPr>
          <a:xfrm>
            <a:off x="827584" y="5805264"/>
            <a:ext cx="576064" cy="72008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1D5319"/>
                </a:solidFill>
              </a:rPr>
              <a:t>1</a:t>
            </a:r>
            <a:endParaRPr lang="ru-RU" sz="4400" b="1" dirty="0">
              <a:solidFill>
                <a:srgbClr val="1D5319"/>
              </a:solidFill>
            </a:endParaRPr>
          </a:p>
        </p:txBody>
      </p:sp>
      <p:sp>
        <p:nvSpPr>
          <p:cNvPr id="4" name="Проз 1"/>
          <p:cNvSpPr/>
          <p:nvPr/>
        </p:nvSpPr>
        <p:spPr>
          <a:xfrm>
            <a:off x="323528" y="5589240"/>
            <a:ext cx="1296144" cy="126876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2"/>
          <p:cNvSpPr/>
          <p:nvPr/>
        </p:nvSpPr>
        <p:spPr>
          <a:xfrm>
            <a:off x="6948264" y="3933056"/>
            <a:ext cx="576064" cy="72008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1D5319"/>
                </a:solidFill>
              </a:rPr>
              <a:t>2</a:t>
            </a:r>
            <a:endParaRPr lang="ru-RU" sz="4400" b="1" dirty="0">
              <a:solidFill>
                <a:srgbClr val="1D5319"/>
              </a:solidFill>
            </a:endParaRPr>
          </a:p>
        </p:txBody>
      </p:sp>
      <p:sp>
        <p:nvSpPr>
          <p:cNvPr id="6" name="Проз 2"/>
          <p:cNvSpPr/>
          <p:nvPr/>
        </p:nvSpPr>
        <p:spPr>
          <a:xfrm>
            <a:off x="6084168" y="3645024"/>
            <a:ext cx="1296144" cy="126876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оз переход 1">
            <a:hlinkClick r:id="rId4" action="ppaction://hlinksldjump"/>
          </p:cNvPr>
          <p:cNvSpPr/>
          <p:nvPr/>
        </p:nvSpPr>
        <p:spPr>
          <a:xfrm>
            <a:off x="0" y="4365104"/>
            <a:ext cx="971600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оз переход 2">
            <a:hlinkClick r:id="rId5" action="ppaction://hlinksldjump"/>
          </p:cNvPr>
          <p:cNvSpPr/>
          <p:nvPr/>
        </p:nvSpPr>
        <p:spPr>
          <a:xfrm>
            <a:off x="7380312" y="2780928"/>
            <a:ext cx="971600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3">
            <a:hlinkClick r:id="rId5" action="ppaction://hlinksldjump"/>
          </p:cNvPr>
          <p:cNvSpPr/>
          <p:nvPr/>
        </p:nvSpPr>
        <p:spPr>
          <a:xfrm>
            <a:off x="3275856" y="2924944"/>
            <a:ext cx="576064" cy="72008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1D5319"/>
                </a:solidFill>
              </a:rPr>
              <a:t>3</a:t>
            </a:r>
            <a:endParaRPr lang="ru-RU" sz="4400" b="1" dirty="0">
              <a:solidFill>
                <a:srgbClr val="1D5319"/>
              </a:solidFill>
            </a:endParaRPr>
          </a:p>
        </p:txBody>
      </p:sp>
      <p:sp>
        <p:nvSpPr>
          <p:cNvPr id="11" name="проз переход 3">
            <a:hlinkClick r:id="rId6" action="ppaction://hlinksldjump"/>
          </p:cNvPr>
          <p:cNvSpPr/>
          <p:nvPr/>
        </p:nvSpPr>
        <p:spPr>
          <a:xfrm>
            <a:off x="3600400" y="1772816"/>
            <a:ext cx="971600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оз 3"/>
          <p:cNvSpPr/>
          <p:nvPr/>
        </p:nvSpPr>
        <p:spPr>
          <a:xfrm>
            <a:off x="2987824" y="2636912"/>
            <a:ext cx="1296144" cy="126876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4" name="Picture 8" descr="http://shkolnikopt.ru/pictures/product/big/102829_bi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8104" y="3645024"/>
            <a:ext cx="677888" cy="677888"/>
          </a:xfrm>
          <a:prstGeom prst="rect">
            <a:avLst/>
          </a:prstGeom>
          <a:noFill/>
        </p:spPr>
      </p:pic>
      <p:sp>
        <p:nvSpPr>
          <p:cNvPr id="16" name="4"/>
          <p:cNvSpPr/>
          <p:nvPr/>
        </p:nvSpPr>
        <p:spPr>
          <a:xfrm>
            <a:off x="5580112" y="3573016"/>
            <a:ext cx="576064" cy="72008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1D5319"/>
                </a:solidFill>
              </a:rPr>
              <a:t>4</a:t>
            </a:r>
            <a:endParaRPr lang="ru-RU" sz="4400" b="1" dirty="0">
              <a:solidFill>
                <a:srgbClr val="1D5319"/>
              </a:solidFill>
            </a:endParaRPr>
          </a:p>
        </p:txBody>
      </p:sp>
      <p:sp>
        <p:nvSpPr>
          <p:cNvPr id="17" name="проз переход 4">
            <a:hlinkClick r:id="rId8" action="ppaction://hlinksldjump"/>
          </p:cNvPr>
          <p:cNvSpPr/>
          <p:nvPr/>
        </p:nvSpPr>
        <p:spPr>
          <a:xfrm>
            <a:off x="5436096" y="2564904"/>
            <a:ext cx="971600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"/>
          <p:cNvSpPr/>
          <p:nvPr/>
        </p:nvSpPr>
        <p:spPr>
          <a:xfrm>
            <a:off x="1547664" y="3284984"/>
            <a:ext cx="576064" cy="72008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1D5319"/>
                </a:solidFill>
              </a:rPr>
              <a:t>5</a:t>
            </a:r>
            <a:endParaRPr lang="ru-RU" sz="4400" b="1" dirty="0">
              <a:solidFill>
                <a:srgbClr val="1D5319"/>
              </a:solidFill>
            </a:endParaRPr>
          </a:p>
        </p:txBody>
      </p:sp>
      <p:sp>
        <p:nvSpPr>
          <p:cNvPr id="19" name="Проз 5"/>
          <p:cNvSpPr/>
          <p:nvPr/>
        </p:nvSpPr>
        <p:spPr>
          <a:xfrm>
            <a:off x="1187624" y="2924944"/>
            <a:ext cx="1296144" cy="126876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оз переход 5">
            <a:hlinkClick r:id="rId9" action="ppaction://hlinksldjump"/>
          </p:cNvPr>
          <p:cNvSpPr/>
          <p:nvPr/>
        </p:nvSpPr>
        <p:spPr>
          <a:xfrm>
            <a:off x="467544" y="2132856"/>
            <a:ext cx="971600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6"/>
          <p:cNvSpPr/>
          <p:nvPr/>
        </p:nvSpPr>
        <p:spPr>
          <a:xfrm>
            <a:off x="6732240" y="764704"/>
            <a:ext cx="576064" cy="72008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1D5319"/>
                </a:solidFill>
              </a:rPr>
              <a:t>6</a:t>
            </a:r>
            <a:endParaRPr lang="ru-RU" sz="4400" b="1" dirty="0">
              <a:solidFill>
                <a:srgbClr val="1D5319"/>
              </a:solidFill>
            </a:endParaRPr>
          </a:p>
        </p:txBody>
      </p:sp>
      <p:sp>
        <p:nvSpPr>
          <p:cNvPr id="22" name="Проз 6"/>
          <p:cNvSpPr/>
          <p:nvPr/>
        </p:nvSpPr>
        <p:spPr>
          <a:xfrm>
            <a:off x="6228184" y="620688"/>
            <a:ext cx="1296144" cy="10081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оз переход 1">
            <a:hlinkClick r:id="rId10" action="ppaction://hlinksldjump"/>
          </p:cNvPr>
          <p:cNvSpPr/>
          <p:nvPr/>
        </p:nvSpPr>
        <p:spPr>
          <a:xfrm>
            <a:off x="7380312" y="1268760"/>
            <a:ext cx="971600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81 -0.00324 0.01406 -0.00995 0.02153 -0.01412 C 0.02552 -0.01643 0.02986 -0.01713 0.03403 -0.01898 C 0.04166 -0.02592 0.04791 -0.03379 0.05538 -0.04051 C 0.05781 -0.04514 0.06007 -0.05 0.0625 -0.05463 C 0.06371 -0.05694 0.06614 -0.0618 0.06614 -0.0618 C 0.0684 -0.07129 0.07101 -0.08102 0.07326 -0.09051 C 0.07569 -0.10069 0.07604 -0.11111 0.07864 -0.12129 C 0.07708 -0.14398 0.07795 -0.15671 0.06423 -0.16898 C 0.06302 -0.17129 0.0625 -0.1743 0.06076 -0.17616 C 0.05937 -0.17778 0.05712 -0.17731 0.05538 -0.17847 C 0.04618 -0.18518 0.03871 -0.19305 0.02864 -0.19745 C 0.01545 -0.20949 0.00312 -0.20995 -0.0125 -0.2118 C -0.025 -0.21088 -0.03906 -0.21528 -0.05 -0.20717 C -0.05382 -0.2044 -0.05712 -0.20069 -0.06077 -0.19745 C -0.0625 -0.19583 -0.06597 -0.19282 -0.06597 -0.19282 C -0.07014 -0.18472 -0.07031 -0.17523 -0.075 -0.16898 " pathEditMode="relative" ptsTypes="ffffffffffffffff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C -0.0066 -0.00255 -0.01198 -0.00787 -0.01823 -0.01111 C -0.0217 -0.01297 -0.02535 -0.01343 -0.02882 -0.01482 C -0.03525 -0.02037 -0.04063 -0.02639 -0.04688 -0.03172 C -0.04896 -0.03542 -0.05087 -0.03912 -0.05295 -0.04259 C -0.054 -0.04445 -0.05608 -0.04838 -0.05608 -0.04815 C -0.05799 -0.05579 -0.06007 -0.0632 -0.06198 -0.0706 C -0.06406 -0.07871 -0.06441 -0.08681 -0.0665 -0.09468 C -0.06528 -0.11227 -0.06597 -0.12222 -0.05434 -0.13195 C -0.0533 -0.13357 -0.05295 -0.13611 -0.05139 -0.1375 C -0.05035 -0.13866 -0.04844 -0.13843 -0.04688 -0.13935 C -0.03906 -0.14445 -0.03281 -0.1507 -0.02431 -0.15394 C -0.01302 -0.16343 -0.00261 -0.16389 0.01059 -0.16528 C 0.02118 -0.16459 0.03298 -0.16783 0.04236 -0.16158 C 0.04548 -0.15949 0.04826 -0.15648 0.05139 -0.15394 C 0.05295 -0.15278 0.05573 -0.15047 0.05573 -0.15023 C 0.05937 -0.14422 0.05955 -0.13681 0.06354 -0.13195 " pathEditMode="relative" rAng="0" ptsTypes="ffffffffffffffff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C -0.00608 -0.00278 -0.01111 -0.00811 -0.01684 -0.01158 C -0.02014 -0.01343 -0.02344 -0.01366 -0.02691 -0.01528 C -0.03281 -0.02084 -0.03785 -0.02663 -0.04358 -0.03195 C -0.04549 -0.03565 -0.0474 -0.03936 -0.04931 -0.04306 C -0.05035 -0.04491 -0.05226 -0.04862 -0.05226 -0.04815 C -0.05417 -0.05602 -0.0559 -0.06343 -0.05764 -0.07084 C -0.05972 -0.07917 -0.06007 -0.08704 -0.06181 -0.09491 C -0.06094 -0.1125 -0.06146 -0.12269 -0.05052 -0.13218 C -0.04965 -0.1338 -0.04931 -0.13658 -0.04792 -0.13774 C -0.04688 -0.13889 -0.04514 -0.13866 -0.04358 -0.13959 C -0.03646 -0.14491 -0.03056 -0.15093 -0.02257 -0.15417 C -0.01215 -0.16366 -0.00226 -0.16436 0.01007 -0.16551 C 0.01996 -0.16482 0.0309 -0.16783 0.03976 -0.16181 C 0.04271 -0.15973 0.04531 -0.15695 0.04809 -0.15417 C 0.04965 -0.15325 0.05226 -0.1507 0.05226 -0.15047 C 0.05573 -0.14445 0.0559 -0.13704 0.05972 -0.13218 " pathEditMode="relative" rAng="0" ptsTypes="ffffffffffffffff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3 3.7037E-7 C -0.04323 -0.00278 -0.04532 -0.00857 -0.04775 -0.01204 C -0.04914 -0.01389 -0.05052 -0.01435 -0.05191 -0.01597 C -0.05434 -0.02176 -0.05643 -0.02824 -0.05886 -0.0338 C -0.05973 -0.03773 -0.06042 -0.04167 -0.06129 -0.04537 C -0.06164 -0.04745 -0.0625 -0.05162 -0.0625 -0.05139 C -0.0632 -0.05949 -0.06407 -0.06736 -0.06476 -0.07523 C -0.06563 -0.0838 -0.0658 -0.09236 -0.0665 -0.10069 C -0.06615 -0.11944 -0.06632 -0.13009 -0.06181 -0.14051 C -0.06146 -0.14213 -0.06129 -0.14491 -0.06059 -0.1463 C -0.06025 -0.14769 -0.05955 -0.14722 -0.05886 -0.14838 C -0.05591 -0.1537 -0.05348 -0.16042 -0.05 -0.16389 C -0.04566 -0.17384 -0.04167 -0.17431 -0.03646 -0.17593 C -0.03229 -0.17523 -0.02761 -0.17847 -0.02396 -0.17199 C -0.02275 -0.16968 -0.0217 -0.16644 -0.02049 -0.16389 C -0.01979 -0.1625 -0.01875 -0.16019 -0.01875 -0.15995 C -0.01736 -0.15347 -0.01719 -0.1456 -0.01563 -0.14051 " pathEditMode="relative" rAng="0" ptsTypes="ffffffffffffffffA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C 0.00695 -0.00278 0.0125 -0.00856 0.01893 -0.01204 C 0.02257 -0.01389 0.02639 -0.01435 0.03004 -0.01597 C 0.03646 -0.02176 0.04185 -0.02824 0.04844 -0.03379 C 0.05053 -0.03773 0.05261 -0.04167 0.05487 -0.04537 C 0.05573 -0.04745 0.05799 -0.05162 0.05799 -0.05139 C 0.05973 -0.05949 0.06216 -0.06736 0.06389 -0.07523 C 0.06615 -0.08379 0.06667 -0.09236 0.06875 -0.10069 C 0.06771 -0.11944 0.06823 -0.13009 0.05608 -0.14051 C 0.05521 -0.14213 0.05487 -0.14491 0.05278 -0.14629 C 0.05209 -0.14768 0.05018 -0.14722 0.04844 -0.14838 C 0.04046 -0.1537 0.03403 -0.16042 0.02483 -0.16389 C 0.01337 -0.17384 0.00278 -0.1743 -0.01111 -0.17592 C -0.02204 -0.17523 -0.03437 -0.17847 -0.04409 -0.17199 C -0.04722 -0.16967 -0.05017 -0.16643 -0.05347 -0.16389 C -0.0552 -0.1625 -0.05781 -0.16018 -0.05781 -0.15995 C -0.06163 -0.15347 -0.06215 -0.1456 -0.06597 -0.14051 " pathEditMode="relative" rAng="0" ptsTypes="ffffffffffffffff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C -0.00869 0.00185 -0.01563 0.00648 -0.02379 0.01042 C -0.02917 0.01181 -0.03334 0.01273 -0.03803 0.01482 C -0.04584 0.01921 -0.05296 0.02454 -0.06112 0.0294 C -0.06407 0.03218 -0.06615 0.03565 -0.06858 0.03819 C -0.07014 0.04051 -0.07309 0.04236 -0.07309 0.04282 C -0.07483 0.04769 -0.07778 0.05347 -0.07952 0.0588 C -0.08178 0.06458 -0.0823 0.07037 -0.08403 0.07639 C -0.08212 0.08796 -0.0823 0.09491 -0.06684 0.09977 C -0.06546 0.10046 -0.06407 0.10208 -0.06164 0.10208 C -0.06042 0.10347 -0.05816 0.10255 -0.05608 0.10394 C -0.04497 0.10532 -0.03664 0.1081 -0.02431 0.10926 C -0.00869 0.11343 0.0052 0.11157 0.02309 0.11065 C 0.03732 0.1081 0.05381 0.1088 0.06614 0.10185 C 0.06979 0.1 0.07343 0.09722 0.07743 0.0956 C 0.08003 0.09421 0.08281 0.09259 0.08316 0.09306 C 0.08767 0.08681 0.08802 0.08194 0.0934 0.07824 " pathEditMode="relative" rAng="-344546" ptsTypes="ffffffffffffffff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5" grpId="3" animBg="1"/>
      <p:bldP spid="9" grpId="0" animBg="1"/>
      <p:bldP spid="9" grpId="1" animBg="1"/>
      <p:bldP spid="9" grpId="2" animBg="1"/>
      <p:bldP spid="9" grpId="3" animBg="1"/>
      <p:bldP spid="16" grpId="0" animBg="1"/>
      <p:bldP spid="16" grpId="1" animBg="1"/>
      <p:bldP spid="16" grpId="2" animBg="1"/>
      <p:bldP spid="16" grpId="3" animBg="1"/>
      <p:bldP spid="18" grpId="0" animBg="1"/>
      <p:bldP spid="18" grpId="1" animBg="1"/>
      <p:bldP spid="18" grpId="2" animBg="1"/>
      <p:bldP spid="18" grpId="3" animBg="1"/>
      <p:bldP spid="21" grpId="0" animBg="1"/>
      <p:bldP spid="21" grpId="1" animBg="1"/>
      <p:bldP spid="2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прос"/>
          <p:cNvSpPr/>
          <p:nvPr/>
        </p:nvSpPr>
        <p:spPr>
          <a:xfrm>
            <a:off x="755576" y="404664"/>
            <a:ext cx="7704856" cy="23042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Какую дату отметит шариковая ручка в 2016 года?</a:t>
            </a:r>
            <a:endParaRPr lang="ru-RU" sz="3600" dirty="0">
              <a:solidFill>
                <a:srgbClr val="1D5319"/>
              </a:solidFill>
            </a:endParaRPr>
          </a:p>
        </p:txBody>
      </p:sp>
      <p:sp>
        <p:nvSpPr>
          <p:cNvPr id="3" name="верно"/>
          <p:cNvSpPr/>
          <p:nvPr/>
        </p:nvSpPr>
        <p:spPr>
          <a:xfrm>
            <a:off x="1043608" y="3068960"/>
            <a:ext cx="2808312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более 75 лет</a:t>
            </a:r>
            <a:endParaRPr lang="ru-RU" sz="3600" dirty="0">
              <a:solidFill>
                <a:srgbClr val="1D5319"/>
              </a:solidFill>
            </a:endParaRPr>
          </a:p>
        </p:txBody>
      </p:sp>
      <p:sp>
        <p:nvSpPr>
          <p:cNvPr id="4" name="не верно"/>
          <p:cNvSpPr/>
          <p:nvPr/>
        </p:nvSpPr>
        <p:spPr>
          <a:xfrm>
            <a:off x="5292080" y="3068960"/>
            <a:ext cx="2808312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20 лет</a:t>
            </a:r>
            <a:endParaRPr lang="ru-RU" sz="3600" dirty="0">
              <a:solidFill>
                <a:srgbClr val="1D5319"/>
              </a:solidFill>
            </a:endParaRPr>
          </a:p>
        </p:txBody>
      </p:sp>
      <p:sp>
        <p:nvSpPr>
          <p:cNvPr id="5" name="пояснение"/>
          <p:cNvSpPr/>
          <p:nvPr/>
        </p:nvSpPr>
        <p:spPr>
          <a:xfrm>
            <a:off x="1115616" y="5013176"/>
            <a:ext cx="662473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1D5319"/>
                </a:solidFill>
              </a:rPr>
              <a:t>Задание 2 найдёте </a:t>
            </a:r>
            <a:r>
              <a:rPr lang="ru-RU" sz="3200" b="1" dirty="0" smtClean="0">
                <a:solidFill>
                  <a:srgbClr val="1D5319"/>
                </a:solidFill>
              </a:rPr>
              <a:t>за цветком</a:t>
            </a:r>
            <a:endParaRPr lang="ru-RU" sz="3200" b="1" dirty="0">
              <a:solidFill>
                <a:srgbClr val="1D5319"/>
              </a:solidFill>
            </a:endParaRPr>
          </a:p>
        </p:txBody>
      </p:sp>
      <p:sp>
        <p:nvSpPr>
          <p:cNvPr id="6" name="Штриховая стрелка вправо 5">
            <a:hlinkClick r:id="rId4" action="ppaction://hlinksldjump"/>
          </p:cNvPr>
          <p:cNvSpPr/>
          <p:nvPr/>
        </p:nvSpPr>
        <p:spPr>
          <a:xfrm>
            <a:off x="8100392" y="6165304"/>
            <a:ext cx="504056" cy="412624"/>
          </a:xfrm>
          <a:prstGeom prst="stripedRightArrow">
            <a:avLst/>
          </a:prstGeom>
          <a:solidFill>
            <a:srgbClr val="CB6C1D"/>
          </a:solidFill>
          <a:ln>
            <a:solidFill>
              <a:srgbClr val="623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fs00.infourok.ru/images/doc/222/15392/2/img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6549" y="260648"/>
            <a:ext cx="8424936" cy="63187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прос"/>
          <p:cNvSpPr/>
          <p:nvPr/>
        </p:nvSpPr>
        <p:spPr>
          <a:xfrm>
            <a:off x="755576" y="404664"/>
            <a:ext cx="7704856" cy="23042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Какая школьная отметка «проживает» в Третьяковской картинной галерее?</a:t>
            </a:r>
            <a:endParaRPr lang="ru-RU" sz="3600" dirty="0">
              <a:solidFill>
                <a:srgbClr val="1D5319"/>
              </a:solidFill>
            </a:endParaRPr>
          </a:p>
        </p:txBody>
      </p:sp>
      <p:sp>
        <p:nvSpPr>
          <p:cNvPr id="3" name="н верно"/>
          <p:cNvSpPr/>
          <p:nvPr/>
        </p:nvSpPr>
        <p:spPr>
          <a:xfrm>
            <a:off x="1043608" y="3068960"/>
            <a:ext cx="2808312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«Пятёрка»</a:t>
            </a:r>
            <a:endParaRPr lang="ru-RU" sz="3600" dirty="0">
              <a:solidFill>
                <a:srgbClr val="1D5319"/>
              </a:solidFill>
            </a:endParaRPr>
          </a:p>
        </p:txBody>
      </p:sp>
      <p:sp>
        <p:nvSpPr>
          <p:cNvPr id="4" name="верно"/>
          <p:cNvSpPr/>
          <p:nvPr/>
        </p:nvSpPr>
        <p:spPr>
          <a:xfrm>
            <a:off x="5292080" y="3068960"/>
            <a:ext cx="2808312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«Двойка»</a:t>
            </a:r>
            <a:endParaRPr lang="ru-RU" sz="3600" dirty="0">
              <a:solidFill>
                <a:srgbClr val="1D5319"/>
              </a:solidFill>
            </a:endParaRPr>
          </a:p>
        </p:txBody>
      </p:sp>
      <p:sp>
        <p:nvSpPr>
          <p:cNvPr id="5" name="пояснение"/>
          <p:cNvSpPr/>
          <p:nvPr/>
        </p:nvSpPr>
        <p:spPr>
          <a:xfrm>
            <a:off x="1115616" y="5013176"/>
            <a:ext cx="662473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1D5319"/>
                </a:solidFill>
              </a:rPr>
              <a:t>Задание 3 </a:t>
            </a:r>
            <a:r>
              <a:rPr lang="ru-RU" sz="3200" b="1" dirty="0" smtClean="0">
                <a:solidFill>
                  <a:srgbClr val="1D5319"/>
                </a:solidFill>
              </a:rPr>
              <a:t>за компьютером</a:t>
            </a:r>
            <a:endParaRPr lang="ru-RU" sz="3200" b="1" dirty="0">
              <a:solidFill>
                <a:srgbClr val="1D5319"/>
              </a:solidFill>
            </a:endParaRPr>
          </a:p>
        </p:txBody>
      </p:sp>
      <p:sp>
        <p:nvSpPr>
          <p:cNvPr id="6" name="Штриховая стрелка вправо 5">
            <a:hlinkClick r:id="rId4" action="ppaction://hlinksldjump"/>
          </p:cNvPr>
          <p:cNvSpPr/>
          <p:nvPr/>
        </p:nvSpPr>
        <p:spPr>
          <a:xfrm>
            <a:off x="8100392" y="6165304"/>
            <a:ext cx="504056" cy="412624"/>
          </a:xfrm>
          <a:prstGeom prst="stripedRightArrow">
            <a:avLst/>
          </a:prstGeom>
          <a:solidFill>
            <a:srgbClr val="CB6C1D"/>
          </a:solidFill>
          <a:ln>
            <a:solidFill>
              <a:srgbClr val="623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Презентация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260648"/>
            <a:ext cx="8436429" cy="632732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прос"/>
          <p:cNvSpPr/>
          <p:nvPr/>
        </p:nvSpPr>
        <p:spPr>
          <a:xfrm>
            <a:off x="755576" y="404664"/>
            <a:ext cx="7704856" cy="23042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Как по названию российского полуострова называют последние парты в школьных классах?</a:t>
            </a:r>
            <a:endParaRPr lang="ru-RU" sz="3600" dirty="0">
              <a:solidFill>
                <a:srgbClr val="1D5319"/>
              </a:solidFill>
            </a:endParaRPr>
          </a:p>
        </p:txBody>
      </p:sp>
      <p:sp>
        <p:nvSpPr>
          <p:cNvPr id="3" name="верно"/>
          <p:cNvSpPr/>
          <p:nvPr/>
        </p:nvSpPr>
        <p:spPr>
          <a:xfrm>
            <a:off x="1043608" y="3068960"/>
            <a:ext cx="2808312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Камчатка</a:t>
            </a:r>
            <a:endParaRPr lang="ru-RU" sz="3600" dirty="0">
              <a:solidFill>
                <a:srgbClr val="1D5319"/>
              </a:solidFill>
            </a:endParaRPr>
          </a:p>
        </p:txBody>
      </p:sp>
      <p:sp>
        <p:nvSpPr>
          <p:cNvPr id="4" name="н верно"/>
          <p:cNvSpPr/>
          <p:nvPr/>
        </p:nvSpPr>
        <p:spPr>
          <a:xfrm>
            <a:off x="5292080" y="3068960"/>
            <a:ext cx="2808312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D5319"/>
                </a:solidFill>
              </a:rPr>
              <a:t>Эльбрус</a:t>
            </a:r>
            <a:endParaRPr lang="ru-RU" sz="3600" dirty="0">
              <a:solidFill>
                <a:srgbClr val="1D5319"/>
              </a:solidFill>
            </a:endParaRPr>
          </a:p>
        </p:txBody>
      </p:sp>
      <p:sp>
        <p:nvSpPr>
          <p:cNvPr id="5" name="пояснение"/>
          <p:cNvSpPr/>
          <p:nvPr/>
        </p:nvSpPr>
        <p:spPr>
          <a:xfrm>
            <a:off x="1115616" y="5013176"/>
            <a:ext cx="662473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1D5319"/>
                </a:solidFill>
              </a:rPr>
              <a:t>Задание 4  </a:t>
            </a:r>
            <a:r>
              <a:rPr lang="ru-RU" sz="3200" b="1" dirty="0" smtClean="0">
                <a:solidFill>
                  <a:srgbClr val="1D5319"/>
                </a:solidFill>
              </a:rPr>
              <a:t>за глобусом</a:t>
            </a:r>
            <a:endParaRPr lang="ru-RU" sz="3200" b="1" dirty="0">
              <a:solidFill>
                <a:srgbClr val="1D5319"/>
              </a:solidFill>
            </a:endParaRPr>
          </a:p>
        </p:txBody>
      </p:sp>
      <p:sp>
        <p:nvSpPr>
          <p:cNvPr id="6" name="Штриховая стрелка вправо 5">
            <a:hlinkClick r:id="rId4" action="ppaction://hlinksldjump"/>
          </p:cNvPr>
          <p:cNvSpPr/>
          <p:nvPr/>
        </p:nvSpPr>
        <p:spPr>
          <a:xfrm>
            <a:off x="8100392" y="6165304"/>
            <a:ext cx="504056" cy="412624"/>
          </a:xfrm>
          <a:prstGeom prst="stripedRightArrow">
            <a:avLst/>
          </a:prstGeom>
          <a:solidFill>
            <a:srgbClr val="CB6C1D"/>
          </a:solidFill>
          <a:ln>
            <a:solidFill>
              <a:srgbClr val="623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Презентация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536" y="260648"/>
            <a:ext cx="8436428" cy="632732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321</Words>
  <Application>Microsoft Office PowerPoint</Application>
  <PresentationFormat>Экран (4:3)</PresentationFormat>
  <Paragraphs>52</Paragraphs>
  <Slides>19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ольчик</cp:lastModifiedBy>
  <cp:revision>116</cp:revision>
  <dcterms:created xsi:type="dcterms:W3CDTF">2016-07-21T17:37:40Z</dcterms:created>
  <dcterms:modified xsi:type="dcterms:W3CDTF">2020-03-02T16:50:13Z</dcterms:modified>
</cp:coreProperties>
</file>