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61" r:id="rId5"/>
    <p:sldId id="264" r:id="rId6"/>
    <p:sldId id="265" r:id="rId7"/>
    <p:sldId id="266" r:id="rId8"/>
    <p:sldId id="269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>
      <p:cViewPr>
        <p:scale>
          <a:sx n="77" d="100"/>
          <a:sy n="77" d="100"/>
        </p:scale>
        <p:origin x="-1062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F476C-5152-45D9-90BA-828B842BEE44}" type="datetimeFigureOut">
              <a:rPr lang="ru-RU" smtClean="0"/>
              <a:t>01.03.2020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95336-959F-4028-A36F-A9F01C29CD3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989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95336-959F-4028-A36F-A9F01C29CD3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7469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DF23-FA2B-4896-A890-3538477D1E14}" type="datetimeFigureOut">
              <a:rPr lang="ru-RU" smtClean="0"/>
              <a:t>01.03.2020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0F6F-4319-4FA4-A308-5C1C4CAB47C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5704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DF23-FA2B-4896-A890-3538477D1E14}" type="datetimeFigureOut">
              <a:rPr lang="ru-RU" smtClean="0"/>
              <a:t>01.03.2020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0F6F-4319-4FA4-A308-5C1C4CAB47C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6264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DF23-FA2B-4896-A890-3538477D1E14}" type="datetimeFigureOut">
              <a:rPr lang="ru-RU" smtClean="0"/>
              <a:t>01.03.2020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0F6F-4319-4FA4-A308-5C1C4CAB47C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85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DF23-FA2B-4896-A890-3538477D1E14}" type="datetimeFigureOut">
              <a:rPr lang="ru-RU" smtClean="0"/>
              <a:t>01.03.2020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0F6F-4319-4FA4-A308-5C1C4CAB47C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723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DF23-FA2B-4896-A890-3538477D1E14}" type="datetimeFigureOut">
              <a:rPr lang="ru-RU" smtClean="0"/>
              <a:t>01.03.2020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0F6F-4319-4FA4-A308-5C1C4CAB47C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85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DF23-FA2B-4896-A890-3538477D1E14}" type="datetimeFigureOut">
              <a:rPr lang="ru-RU" smtClean="0"/>
              <a:t>01.03.2020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0F6F-4319-4FA4-A308-5C1C4CAB47C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21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DF23-FA2B-4896-A890-3538477D1E14}" type="datetimeFigureOut">
              <a:rPr lang="ru-RU" smtClean="0"/>
              <a:t>01.03.2020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0F6F-4319-4FA4-A308-5C1C4CAB47C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660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DF23-FA2B-4896-A890-3538477D1E14}" type="datetimeFigureOut">
              <a:rPr lang="ru-RU" smtClean="0"/>
              <a:t>01.03.2020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0F6F-4319-4FA4-A308-5C1C4CAB47C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18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DF23-FA2B-4896-A890-3538477D1E14}" type="datetimeFigureOut">
              <a:rPr lang="ru-RU" smtClean="0"/>
              <a:t>01.03.2020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0F6F-4319-4FA4-A308-5C1C4CAB47C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32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DF23-FA2B-4896-A890-3538477D1E14}" type="datetimeFigureOut">
              <a:rPr lang="ru-RU" smtClean="0"/>
              <a:t>01.03.2020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0F6F-4319-4FA4-A308-5C1C4CAB47C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53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DF23-FA2B-4896-A890-3538477D1E14}" type="datetimeFigureOut">
              <a:rPr lang="ru-RU" smtClean="0"/>
              <a:t>01.03.2020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0F6F-4319-4FA4-A308-5C1C4CAB47C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24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5DF23-FA2B-4896-A890-3538477D1E14}" type="datetimeFigureOut">
              <a:rPr lang="ru-RU" smtClean="0"/>
              <a:t>01.03.2020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00F6F-4319-4FA4-A308-5C1C4CAB47C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54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32" y="0"/>
            <a:ext cx="915264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Камешки «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Марблс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как современное средство развития ребенка дошкольного возраста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6646" y="404664"/>
            <a:ext cx="2862064" cy="2862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438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699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61364" y="1691680"/>
            <a:ext cx="3586284" cy="28757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cs typeface="Times New Roman" panose="02020603050405020304" pitchFamily="18" charset="0"/>
              </a:rPr>
              <a:t>Стеклянный шарик </a:t>
            </a:r>
            <a:r>
              <a:rPr lang="ru-RU" sz="1800" dirty="0" err="1" smtClean="0">
                <a:cs typeface="Times New Roman" panose="02020603050405020304" pitchFamily="18" charset="0"/>
              </a:rPr>
              <a:t>Марблс</a:t>
            </a:r>
            <a:r>
              <a:rPr lang="ru-RU" sz="1800" dirty="0" smtClean="0">
                <a:cs typeface="Times New Roman" panose="02020603050405020304" pitchFamily="18" charset="0"/>
              </a:rPr>
              <a:t> –далекий потомок глиняных шариков, которые многие тысячи лет назад служили игрушками для</a:t>
            </a:r>
          </a:p>
          <a:p>
            <a:pPr marL="0" indent="0" algn="just">
              <a:buNone/>
            </a:pPr>
            <a:r>
              <a:rPr lang="ru-RU" sz="1800" dirty="0" smtClean="0">
                <a:cs typeface="Times New Roman" panose="02020603050405020304" pitchFamily="18" charset="0"/>
              </a:rPr>
              <a:t>древних людей. Шарики получили свое название «</a:t>
            </a:r>
            <a:r>
              <a:rPr lang="ru-RU" sz="1800" dirty="0" err="1" smtClean="0">
                <a:cs typeface="Times New Roman" panose="02020603050405020304" pitchFamily="18" charset="0"/>
              </a:rPr>
              <a:t>марблс</a:t>
            </a:r>
            <a:r>
              <a:rPr lang="ru-RU" sz="1800" dirty="0" smtClean="0">
                <a:cs typeface="Times New Roman" panose="02020603050405020304" pitchFamily="18" charset="0"/>
              </a:rPr>
              <a:t>» (то есть мраморные). Шарики имеют разнообразную цветовую гамму.</a:t>
            </a:r>
          </a:p>
          <a:p>
            <a:pPr marL="0" indent="0" algn="just">
              <a:buNone/>
            </a:pPr>
            <a:r>
              <a:rPr lang="ru-RU" sz="1800" dirty="0" smtClean="0">
                <a:cs typeface="Times New Roman" panose="02020603050405020304" pitchFamily="18" charset="0"/>
              </a:rPr>
              <a:t>Камешки-кабошоны (в переводе «шляпка от гвоздя») удобны в применении, они не перекатываются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98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Шарики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Марблс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камешки-кабошоны,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декоративные камешки, стеклянный грунт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471" y="1993912"/>
            <a:ext cx="5102535" cy="2870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905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2997" y="-29935"/>
            <a:ext cx="918699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3" y="1925095"/>
            <a:ext cx="2849364" cy="37991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85800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Примеры </a:t>
            </a:r>
            <a:r>
              <a:rPr lang="ru-RU" dirty="0"/>
              <a:t>игр с МАРБЛС и их описание.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0015" y="1907704"/>
            <a:ext cx="2849364" cy="37991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643" y="1988840"/>
            <a:ext cx="2662748" cy="37354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2926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2998" y="27305"/>
            <a:ext cx="918699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9" y="1484784"/>
            <a:ext cx="4464496" cy="1224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Цель</a:t>
            </a:r>
            <a:r>
              <a:rPr lang="ru-RU" dirty="0"/>
              <a:t>: Закрепление знаний по изучаемой теме и их классификация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5701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1.«Заполни </a:t>
            </a:r>
            <a:r>
              <a:rPr lang="ru-RU" dirty="0"/>
              <a:t>картинку камушками»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068960"/>
            <a:ext cx="3323861" cy="24928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79842" y="1988840"/>
            <a:ext cx="3096615" cy="35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88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26" y="-29935"/>
            <a:ext cx="918699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521" y="1418816"/>
            <a:ext cx="4194471" cy="388239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Цель: </a:t>
            </a:r>
            <a:r>
              <a:rPr lang="ru-RU" dirty="0" smtClean="0"/>
              <a:t>Развитие </a:t>
            </a:r>
            <a:r>
              <a:rPr lang="ru-RU" dirty="0"/>
              <a:t>навыков звукового анализа и синтеза (фишки-камешки выкладывать под буквами</a:t>
            </a:r>
            <a:r>
              <a:rPr lang="ru-RU" dirty="0" smtClean="0"/>
              <a:t>).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• </a:t>
            </a:r>
            <a:r>
              <a:rPr lang="ru-RU" dirty="0" smtClean="0"/>
              <a:t>Ребёнок </a:t>
            </a:r>
            <a:r>
              <a:rPr lang="ru-RU" dirty="0"/>
              <a:t>достаёт из мешочка камешек (зелёного, синего или красного цвета) и придумывает слово на соответствующий звук (синий цвет — твёрдый согласный звук, красный-гласный звук, зелёный — мягкий согласный звук).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701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2.</a:t>
            </a:r>
            <a:r>
              <a:rPr lang="ru-RU" dirty="0"/>
              <a:t> «</a:t>
            </a:r>
            <a:r>
              <a:rPr lang="ru-RU" dirty="0" smtClean="0"/>
              <a:t>Волшебная коробочка»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72540" y="1268760"/>
            <a:ext cx="1981684" cy="27945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8517" y="2000454"/>
            <a:ext cx="2118100" cy="28241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228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9066" y="-24315"/>
            <a:ext cx="918699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4536504" cy="398904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Цель</a:t>
            </a:r>
            <a:r>
              <a:rPr lang="ru-RU" dirty="0" smtClean="0"/>
              <a:t>: Развитие пространственных представлений.</a:t>
            </a:r>
          </a:p>
          <a:p>
            <a:pPr marL="0" indent="0" algn="just">
              <a:buNone/>
            </a:pPr>
            <a:r>
              <a:rPr lang="ru-RU" dirty="0"/>
              <a:t>Педагог дает устные задания типа: Положите красный камешек в центр листа. Синий — в левый верхний угол, зеленый — в правый верхний угол, синий — в правый нижний; зеленый — в левый нижний. Проверку задания можно выполнить через предъявление эталона к заданию и через устный контроль педагогом.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701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3.«Положи </a:t>
            </a:r>
            <a:r>
              <a:rPr lang="ru-RU" dirty="0"/>
              <a:t>правильно»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3407" y="3933056"/>
            <a:ext cx="2771800" cy="2078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3407" y="1595905"/>
            <a:ext cx="2771800" cy="2078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7757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2998" y="27305"/>
            <a:ext cx="918699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8024731" cy="12241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Цель: Закрепление произношения автоматизированного звука; дифференциация звуков.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5700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4. «Помоги Нюше добраться до дома»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5536" y="3284984"/>
            <a:ext cx="3347864" cy="254690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4456" y="3284984"/>
            <a:ext cx="3312368" cy="254690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90123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2998" y="27305"/>
            <a:ext cx="918699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28464" y="1700808"/>
            <a:ext cx="2595380" cy="22143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5700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5.«Знакомство с буквами и цифрами»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583" y="1700808"/>
            <a:ext cx="2657959" cy="22305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0348" y="3356992"/>
            <a:ext cx="2283718" cy="30449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3888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699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5701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6. «Веселый счет»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4834880" cy="420506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Выложить столько камешков на </a:t>
            </a:r>
            <a:r>
              <a:rPr lang="ru-RU" dirty="0" smtClean="0"/>
              <a:t>сетке </a:t>
            </a:r>
            <a:r>
              <a:rPr lang="ru-RU" dirty="0"/>
              <a:t>сколько:</a:t>
            </a:r>
          </a:p>
          <a:p>
            <a:pPr marL="0" indent="0">
              <a:buNone/>
            </a:pPr>
            <a:r>
              <a:rPr lang="ru-RU" dirty="0"/>
              <a:t>- У человека носов?</a:t>
            </a:r>
          </a:p>
          <a:p>
            <a:pPr marL="0" indent="0">
              <a:buNone/>
            </a:pPr>
            <a:r>
              <a:rPr lang="ru-RU" dirty="0"/>
              <a:t>- Сколько пальцев на одной руке? на двух?</a:t>
            </a:r>
          </a:p>
          <a:p>
            <a:pPr marL="0" indent="0">
              <a:buNone/>
            </a:pPr>
            <a:r>
              <a:rPr lang="ru-RU" dirty="0"/>
              <a:t>- Сколько ушей у собаки?</a:t>
            </a:r>
          </a:p>
          <a:p>
            <a:pPr marL="0" indent="0">
              <a:buNone/>
            </a:pPr>
            <a:r>
              <a:rPr lang="ru-RU" dirty="0"/>
              <a:t>- Сколько глаз у кошки?</a:t>
            </a:r>
          </a:p>
          <a:p>
            <a:pPr marL="0" indent="0">
              <a:buNone/>
            </a:pPr>
            <a:r>
              <a:rPr lang="ru-RU" dirty="0"/>
              <a:t>- Сколько крыльев у птицы?</a:t>
            </a:r>
          </a:p>
          <a:p>
            <a:pPr marL="0" indent="0">
              <a:buNone/>
            </a:pPr>
            <a:r>
              <a:rPr lang="ru-RU" dirty="0"/>
              <a:t>- Сколько ножек у стола? и т. д.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4226" y="1600383"/>
            <a:ext cx="2931790" cy="39090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5201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307</Words>
  <Application>Microsoft Office PowerPoint</Application>
  <PresentationFormat>Экран (4:3)</PresentationFormat>
  <Paragraphs>26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Шарики Марблс, камешки-кабошоны, декоративные камешки, стеклянный грунт </vt:lpstr>
      <vt:lpstr>Примеры игр с МАРБЛС и их описание.</vt:lpstr>
      <vt:lpstr> 1.«Заполни картинку камушками»  </vt:lpstr>
      <vt:lpstr>2. «Волшебная коробочка» </vt:lpstr>
      <vt:lpstr>3.«Положи правильно»</vt:lpstr>
      <vt:lpstr> 4. «Помоги Нюше добраться до дома» </vt:lpstr>
      <vt:lpstr> 5.«Знакомство с буквами и цифрами»  </vt:lpstr>
      <vt:lpstr> 6. «Веселый счет»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ольчик</dc:creator>
  <cp:lastModifiedBy>ольчик</cp:lastModifiedBy>
  <cp:revision>16</cp:revision>
  <dcterms:created xsi:type="dcterms:W3CDTF">2018-03-15T14:24:25Z</dcterms:created>
  <dcterms:modified xsi:type="dcterms:W3CDTF">2020-03-01T09:13:50Z</dcterms:modified>
</cp:coreProperties>
</file>