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  <p:sldMasterId id="2147483819" r:id="rId3"/>
    <p:sldMasterId id="2147483831" r:id="rId4"/>
    <p:sldMasterId id="2147483843" r:id="rId5"/>
    <p:sldMasterId id="2147483856" r:id="rId6"/>
    <p:sldMasterId id="2147483870" r:id="rId7"/>
    <p:sldMasterId id="2147483884" r:id="rId8"/>
    <p:sldMasterId id="2147483898" r:id="rId9"/>
    <p:sldMasterId id="2147483912" r:id="rId10"/>
    <p:sldMasterId id="2147483926" r:id="rId11"/>
    <p:sldMasterId id="2147483940" r:id="rId12"/>
  </p:sldMasterIdLst>
  <p:notesMasterIdLst>
    <p:notesMasterId r:id="rId57"/>
  </p:notesMasterIdLst>
  <p:sldIdLst>
    <p:sldId id="317" r:id="rId13"/>
    <p:sldId id="271" r:id="rId14"/>
    <p:sldId id="261" r:id="rId15"/>
    <p:sldId id="262" r:id="rId16"/>
    <p:sldId id="263" r:id="rId17"/>
    <p:sldId id="289" r:id="rId18"/>
    <p:sldId id="265" r:id="rId19"/>
    <p:sldId id="266" r:id="rId20"/>
    <p:sldId id="268" r:id="rId21"/>
    <p:sldId id="310" r:id="rId22"/>
    <p:sldId id="311" r:id="rId23"/>
    <p:sldId id="312" r:id="rId24"/>
    <p:sldId id="313" r:id="rId25"/>
    <p:sldId id="308" r:id="rId26"/>
    <p:sldId id="309" r:id="rId27"/>
    <p:sldId id="286" r:id="rId28"/>
    <p:sldId id="288" r:id="rId29"/>
    <p:sldId id="287" r:id="rId30"/>
    <p:sldId id="290" r:id="rId31"/>
    <p:sldId id="322" r:id="rId32"/>
    <p:sldId id="275" r:id="rId33"/>
    <p:sldId id="318" r:id="rId34"/>
    <p:sldId id="320" r:id="rId35"/>
    <p:sldId id="270" r:id="rId36"/>
    <p:sldId id="296" r:id="rId37"/>
    <p:sldId id="267" r:id="rId38"/>
    <p:sldId id="291" r:id="rId39"/>
    <p:sldId id="297" r:id="rId40"/>
    <p:sldId id="298" r:id="rId41"/>
    <p:sldId id="300" r:id="rId42"/>
    <p:sldId id="299" r:id="rId43"/>
    <p:sldId id="292" r:id="rId44"/>
    <p:sldId id="301" r:id="rId45"/>
    <p:sldId id="293" r:id="rId46"/>
    <p:sldId id="294" r:id="rId47"/>
    <p:sldId id="302" r:id="rId48"/>
    <p:sldId id="295" r:id="rId49"/>
    <p:sldId id="303" r:id="rId50"/>
    <p:sldId id="304" r:id="rId51"/>
    <p:sldId id="316" r:id="rId52"/>
    <p:sldId id="306" r:id="rId53"/>
    <p:sldId id="307" r:id="rId54"/>
    <p:sldId id="278" r:id="rId55"/>
    <p:sldId id="305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9E04A-917C-48A6-818A-E46A4A6084D8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4AD04-9B29-486E-BDE4-4D15DC753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93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5231F-31AA-4EEB-9DEF-BD1E37D3FF0F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7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28676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346064B-0098-4406-8DF4-477EADD1DC1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336843"/>
      </p:ext>
    </p:extLst>
  </p:cSld>
  <p:clrMapOvr>
    <a:masterClrMapping/>
  </p:clrMapOvr>
  <p:transition spd="med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52DC4-4872-4351-824F-6E3B195F247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08439"/>
      </p:ext>
    </p:extLst>
  </p:cSld>
  <p:clrMapOvr>
    <a:masterClrMapping/>
  </p:clrMapOvr>
  <p:transition spd="med">
    <p:newsflash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5E298-1B05-4185-94F6-36A2C4BE2B7A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178E3-6C8C-4D94-8BFB-11525844A6AC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882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A99A-76EA-4C01-938C-1327CD5FA2FC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7378C-EA95-473A-BB56-FD1654A311FF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31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F332D-8013-47DA-8AB6-C1F51787D41B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CC73-9CE3-4AC7-89B3-F5ACF08C2FE5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854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4B049-2A82-4849-8329-01EDCB579D99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E97D8-FD26-401E-A742-B2074AA6E3B8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1983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E6F4E-7BEA-4749-A7F3-429584D74A7E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635BA-B0BB-4B1C-BA05-CB56E31FBEC4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0221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C37DE-8C11-4307-B219-FF31707A134F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7CA4C-A0E4-4A7F-8489-ECD65172A8F4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629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DA03A-D7AB-4F33-8AF8-1F976D3037D5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752BC-A07C-48D8-A7B1-DCF8D054FA96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106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9144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44EC2-9F08-49BF-9E71-3648842F91A2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170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A089F-1A71-4929-AF02-28303F7070BE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7288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7184B-8F89-473E-9F27-37766B753DD1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54163-15E9-49B4-8F92-9C6F8084E220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673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1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1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99C8E-46EC-4A29-9D7D-3397791A02D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65783"/>
      </p:ext>
    </p:extLst>
  </p:cSld>
  <p:clrMapOvr>
    <a:masterClrMapping/>
  </p:clrMapOvr>
  <p:transition spd="med">
    <p:newsflash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28ED0-1B4A-4BD9-84C7-0B5C84F38F2C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F7869-DFA1-41B9-AD8B-AC138EDA8C71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3456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7434F-AD2E-4745-A3FF-3F4701EED339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1244D-C6E1-4A13-8CF2-40AF5639F2F8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664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BDEC3-FDAA-4708-92E8-A3BB1314E658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91780-F7A3-4ED9-BD63-8F6DF42E1590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0833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5E298-1B05-4185-94F6-36A2C4BE2B7A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178E3-6C8C-4D94-8BFB-11525844A6AC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152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A99A-76EA-4C01-938C-1327CD5FA2FC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7378C-EA95-473A-BB56-FD1654A311FF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938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F332D-8013-47DA-8AB6-C1F51787D41B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CC73-9CE3-4AC7-89B3-F5ACF08C2FE5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24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4B049-2A82-4849-8329-01EDCB579D99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E97D8-FD26-401E-A742-B2074AA6E3B8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75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E6F4E-7BEA-4749-A7F3-429584D74A7E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635BA-B0BB-4B1C-BA05-CB56E31FBEC4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137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C37DE-8C11-4307-B219-FF31707A134F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7CA4C-A0E4-4A7F-8489-ECD65172A8F4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410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DA03A-D7AB-4F33-8AF8-1F976D3037D5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752BC-A07C-48D8-A7B1-DCF8D054FA96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697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604E-990D-41FE-8F0C-6C8FB755EC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3F6E-10CA-4801-AB9D-C8C1AC7F5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411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9144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44EC2-9F08-49BF-9E71-3648842F91A2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771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A089F-1A71-4929-AF02-28303F7070BE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969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7184B-8F89-473E-9F27-37766B753DD1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54163-15E9-49B4-8F92-9C6F8084E220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3913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28ED0-1B4A-4BD9-84C7-0B5C84F38F2C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F7869-DFA1-41B9-AD8B-AC138EDA8C71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40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7434F-AD2E-4745-A3FF-3F4701EED339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1244D-C6E1-4A13-8CF2-40AF5639F2F8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104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BDEC3-FDAA-4708-92E8-A3BB1314E658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91780-F7A3-4ED9-BD63-8F6DF42E1590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2618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5E298-1B05-4185-94F6-36A2C4BE2B7A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178E3-6C8C-4D94-8BFB-11525844A6AC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614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A99A-76EA-4C01-938C-1327CD5FA2FC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7378C-EA95-473A-BB56-FD1654A311FF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165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F332D-8013-47DA-8AB6-C1F51787D41B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CC73-9CE3-4AC7-89B3-F5ACF08C2FE5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337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4B049-2A82-4849-8329-01EDCB579D99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E97D8-FD26-401E-A742-B2074AA6E3B8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96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604E-990D-41FE-8F0C-6C8FB755EC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3F6E-10CA-4801-AB9D-C8C1AC7F5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4912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E6F4E-7BEA-4749-A7F3-429584D74A7E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635BA-B0BB-4B1C-BA05-CB56E31FBEC4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5365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C37DE-8C11-4307-B219-FF31707A134F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7CA4C-A0E4-4A7F-8489-ECD65172A8F4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5428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DA03A-D7AB-4F33-8AF8-1F976D3037D5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752BC-A07C-48D8-A7B1-DCF8D054FA96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563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9144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44EC2-9F08-49BF-9E71-3648842F91A2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008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A089F-1A71-4929-AF02-28303F7070BE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898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AC6A-ABA9-4DBA-BB49-A828FE5A8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4D1E-4CCA-4475-8E13-B611027965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8624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AC6A-ABA9-4DBA-BB49-A828FE5A8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4D1E-4CCA-4475-8E13-B611027965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856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AC6A-ABA9-4DBA-BB49-A828FE5A8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4D1E-4CCA-4475-8E13-B611027965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715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AC6A-ABA9-4DBA-BB49-A828FE5A8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4D1E-4CCA-4475-8E13-B611027965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348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AC6A-ABA9-4DBA-BB49-A828FE5A8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4D1E-4CCA-4475-8E13-B611027965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256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604E-990D-41FE-8F0C-6C8FB755EC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3F6E-10CA-4801-AB9D-C8C1AC7F5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0631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AC6A-ABA9-4DBA-BB49-A828FE5A8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4D1E-4CCA-4475-8E13-B611027965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7292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AC6A-ABA9-4DBA-BB49-A828FE5A8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4D1E-4CCA-4475-8E13-B611027965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389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AC6A-ABA9-4DBA-BB49-A828FE5A8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4D1E-4CCA-4475-8E13-B611027965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9919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AC6A-ABA9-4DBA-BB49-A828FE5A8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4D1E-4CCA-4475-8E13-B611027965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5981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AC6A-ABA9-4DBA-BB49-A828FE5A8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4D1E-4CCA-4475-8E13-B611027965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680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AC6A-ABA9-4DBA-BB49-A828FE5A8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74D1E-4CCA-4475-8E13-B611027965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59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604E-990D-41FE-8F0C-6C8FB755EC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3F6E-10CA-4801-AB9D-C8C1AC7F5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21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604E-990D-41FE-8F0C-6C8FB755EC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3F6E-10CA-4801-AB9D-C8C1AC7F5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483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604E-990D-41FE-8F0C-6C8FB755EC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3F6E-10CA-4801-AB9D-C8C1AC7F5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00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604E-990D-41FE-8F0C-6C8FB755EC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3F6E-10CA-4801-AB9D-C8C1AC7F5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658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604E-990D-41FE-8F0C-6C8FB755EC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3F6E-10CA-4801-AB9D-C8C1AC7F5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12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10115-B117-4FA9-92AC-00F99B0A8D8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55378"/>
      </p:ext>
    </p:extLst>
  </p:cSld>
  <p:clrMapOvr>
    <a:masterClrMapping/>
  </p:clrMapOvr>
  <p:transition spd="med">
    <p:newsfla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604E-990D-41FE-8F0C-6C8FB755EC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3F6E-10CA-4801-AB9D-C8C1AC7F5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855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604E-990D-41FE-8F0C-6C8FB755EC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3F6E-10CA-4801-AB9D-C8C1AC7F5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00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604E-990D-41FE-8F0C-6C8FB755EC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3F6E-10CA-4801-AB9D-C8C1AC7F5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08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70FF0-36D6-44CB-8FAD-16D5368AD25F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24BD6-3CB9-400B-A7CE-60179232AE48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38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23E5D-D33A-4801-A2CA-2B819F7F8836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05202-54FE-459B-96B8-88B8DCCE06FB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43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41C4C-074E-488F-BFAA-14798EEF4264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AB10A-AF1D-44F1-B41B-3AE1D3887004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99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1015B-E8C0-4830-A9B6-A9444A86F43A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EF24E-2F00-4F4F-9408-348C12911EA8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159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95EB8-B3E6-4A01-8886-FA8D48D63501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3B1DE-0E9E-4972-AB93-74E5EBBF8939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706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6D91D-3844-4CF4-B06E-6B3124208AD0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08EF3-6F50-4084-87B4-310D1C21BF99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79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0D472-7DA4-4715-AAFF-D7FC8C15FB5D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9EEEB-2E8E-4D7F-BEE4-4CBFE41CD313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76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BA539-72E8-4AD7-90C8-FCD0C4A4A97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9344"/>
      </p:ext>
    </p:extLst>
  </p:cSld>
  <p:clrMapOvr>
    <a:masterClrMapping/>
  </p:clrMapOvr>
  <p:transition spd="med">
    <p:newsfla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62F92-9F93-429A-816C-F430AF23187C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9BBF0-244B-420B-9CC0-6D9C0FA0C742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97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B401D-F13E-41DC-BDFB-48BE95570A59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2032A-B919-4CB8-8AA3-AB01A64367D5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586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4BEA9-E202-4767-8CC5-582A36C1D729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28D47-0008-487E-B485-6351C697DDCE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75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AEA21-0A80-4894-913A-D0BC1AB415E7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EEF82-E680-44B3-9C94-60E7595D342C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25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70FF0-36D6-44CB-8FAD-16D5368AD25F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24BD6-3CB9-400B-A7CE-60179232AE48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99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23E5D-D33A-4801-A2CA-2B819F7F8836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05202-54FE-459B-96B8-88B8DCCE06FB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73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41C4C-074E-488F-BFAA-14798EEF4264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AB10A-AF1D-44F1-B41B-3AE1D3887004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650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1015B-E8C0-4830-A9B6-A9444A86F43A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EF24E-2F00-4F4F-9408-348C12911EA8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47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95EB8-B3E6-4A01-8886-FA8D48D63501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3B1DE-0E9E-4972-AB93-74E5EBBF8939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344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6D91D-3844-4CF4-B06E-6B3124208AD0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08EF3-6F50-4084-87B4-310D1C21BF99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91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4AC8B3-63E9-4326-883A-66EF7FD7B9E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21151"/>
      </p:ext>
    </p:extLst>
  </p:cSld>
  <p:clrMapOvr>
    <a:masterClrMapping/>
  </p:clrMapOvr>
  <p:transition spd="med">
    <p:newsfla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0D472-7DA4-4715-AAFF-D7FC8C15FB5D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9EEEB-2E8E-4D7F-BEE4-4CBFE41CD313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614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62F92-9F93-429A-816C-F430AF23187C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9BBF0-244B-420B-9CC0-6D9C0FA0C742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1690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B401D-F13E-41DC-BDFB-48BE95570A59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2032A-B919-4CB8-8AA3-AB01A64367D5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412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4BEA9-E202-4767-8CC5-582A36C1D729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28D47-0008-487E-B485-6351C697DDCE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000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AEA21-0A80-4894-913A-D0BC1AB415E7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EEF82-E680-44B3-9C94-60E7595D342C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386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A11C8-65BB-4F60-9AA0-7528FC9703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34131"/>
      </p:ext>
    </p:extLst>
  </p:cSld>
  <p:clrMapOvr>
    <a:masterClrMapping/>
  </p:clrMapOvr>
  <p:transition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26861-E8CF-4E29-9EBA-F8F4FE909AB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290446"/>
      </p:ext>
    </p:extLst>
  </p:cSld>
  <p:clrMapOvr>
    <a:masterClrMapping/>
  </p:clrMapOvr>
  <p:transition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4B334-B605-4328-869D-BF6728EAB40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40182"/>
      </p:ext>
    </p:extLst>
  </p:cSld>
  <p:clrMapOvr>
    <a:masterClrMapping/>
  </p:clrMapOvr>
  <p:transition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ECE52-FE8D-4AE7-BADD-DA03402BB62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498942"/>
      </p:ext>
    </p:extLst>
  </p:cSld>
  <p:clrMapOvr>
    <a:masterClrMapping/>
  </p:clrMapOvr>
  <p:transition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9CF3A-1AB0-4488-961B-54CA1FA94A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82612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5C132-6C6B-4D20-AF97-1FC04F2C64F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392096"/>
      </p:ext>
    </p:extLst>
  </p:cSld>
  <p:clrMapOvr>
    <a:masterClrMapping/>
  </p:clrMapOvr>
  <p:transition spd="med">
    <p:newsflash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7D979-6FC7-4205-8CED-B7E9C2513C7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86986"/>
      </p:ext>
    </p:extLst>
  </p:cSld>
  <p:clrMapOvr>
    <a:masterClrMapping/>
  </p:clrMapOvr>
  <p:transition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88665-E481-490B-ABF5-A02D3B43C4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37525"/>
      </p:ext>
    </p:extLst>
  </p:cSld>
  <p:clrMapOvr>
    <a:masterClrMapping/>
  </p:clrMapOvr>
  <p:transition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E58EF-5863-41D9-95E1-A5B763091FB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45929"/>
      </p:ext>
    </p:extLst>
  </p:cSld>
  <p:clrMapOvr>
    <a:masterClrMapping/>
  </p:clrMapOvr>
  <p:transition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DC896-CF71-487F-B735-8A8EC2B442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07046"/>
      </p:ext>
    </p:extLst>
  </p:cSld>
  <p:clrMapOvr>
    <a:masterClrMapping/>
  </p:clrMapOvr>
  <p:transition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BF581-ECC9-4117-ADF8-23F02A084A4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36566"/>
      </p:ext>
    </p:extLst>
  </p:cSld>
  <p:clrMapOvr>
    <a:masterClrMapping/>
  </p:clrMapOvr>
  <p:transition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3B984-0937-4A7A-9950-FB742C4DAC3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04866"/>
      </p:ext>
    </p:extLst>
  </p:cSld>
  <p:clrMapOvr>
    <a:masterClrMapping/>
  </p:clrMapOvr>
  <p:transition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7C135-D257-4159-B109-9BD31B08B2B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70513"/>
      </p:ext>
    </p:extLst>
  </p:cSld>
  <p:clrMapOvr>
    <a:masterClrMapping/>
  </p:clrMapOvr>
  <p:transition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7184B-8F89-473E-9F27-37766B753DD1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54163-15E9-49B4-8F92-9C6F8084E220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984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28ED0-1B4A-4BD9-84C7-0B5C84F38F2C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F7869-DFA1-41B9-AD8B-AC138EDA8C71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423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7434F-AD2E-4745-A3FF-3F4701EED339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1244D-C6E1-4A13-8CF2-40AF5639F2F8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98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9DC56-B2B2-4D26-8EF0-E3F3E7ADE8B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15090"/>
      </p:ext>
    </p:extLst>
  </p:cSld>
  <p:clrMapOvr>
    <a:masterClrMapping/>
  </p:clrMapOvr>
  <p:transition spd="med">
    <p:newsflash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BDEC3-FDAA-4708-92E8-A3BB1314E658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91780-F7A3-4ED9-BD63-8F6DF42E1590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356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5E298-1B05-4185-94F6-36A2C4BE2B7A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178E3-6C8C-4D94-8BFB-11525844A6AC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775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A99A-76EA-4C01-938C-1327CD5FA2FC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7378C-EA95-473A-BB56-FD1654A311FF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587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F332D-8013-47DA-8AB6-C1F51787D41B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CC73-9CE3-4AC7-89B3-F5ACF08C2FE5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3602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4B049-2A82-4849-8329-01EDCB579D99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E97D8-FD26-401E-A742-B2074AA6E3B8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076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E6F4E-7BEA-4749-A7F3-429584D74A7E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635BA-B0BB-4B1C-BA05-CB56E31FBEC4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644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C37DE-8C11-4307-B219-FF31707A134F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7CA4C-A0E4-4A7F-8489-ECD65172A8F4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66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DA03A-D7AB-4F33-8AF8-1F976D3037D5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752BC-A07C-48D8-A7B1-DCF8D054FA96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2888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9144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44EC2-9F08-49BF-9E71-3648842F91A2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0648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A089F-1A71-4929-AF02-28303F7070BE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27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25F49-2873-4AF3-81F3-1618D62733A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84141"/>
      </p:ext>
    </p:extLst>
  </p:cSld>
  <p:clrMapOvr>
    <a:masterClrMapping/>
  </p:clrMapOvr>
  <p:transition spd="med">
    <p:newsflash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7184B-8F89-473E-9F27-37766B753DD1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54163-15E9-49B4-8F92-9C6F8084E220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122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28ED0-1B4A-4BD9-84C7-0B5C84F38F2C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F7869-DFA1-41B9-AD8B-AC138EDA8C71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560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7434F-AD2E-4745-A3FF-3F4701EED339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1244D-C6E1-4A13-8CF2-40AF5639F2F8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971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BDEC3-FDAA-4708-92E8-A3BB1314E658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91780-F7A3-4ED9-BD63-8F6DF42E1590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4466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5E298-1B05-4185-94F6-36A2C4BE2B7A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178E3-6C8C-4D94-8BFB-11525844A6AC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406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A99A-76EA-4C01-938C-1327CD5FA2FC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7378C-EA95-473A-BB56-FD1654A311FF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871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F332D-8013-47DA-8AB6-C1F51787D41B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CC73-9CE3-4AC7-89B3-F5ACF08C2FE5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0424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4B049-2A82-4849-8329-01EDCB579D99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E97D8-FD26-401E-A742-B2074AA6E3B8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013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E6F4E-7BEA-4749-A7F3-429584D74A7E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635BA-B0BB-4B1C-BA05-CB56E31FBEC4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053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C37DE-8C11-4307-B219-FF31707A134F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7CA4C-A0E4-4A7F-8489-ECD65172A8F4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82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38846-6FDD-4391-A8B1-60A856AFAC8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52523"/>
      </p:ext>
    </p:extLst>
  </p:cSld>
  <p:clrMapOvr>
    <a:masterClrMapping/>
  </p:clrMapOvr>
  <p:transition spd="med">
    <p:newsflash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DA03A-D7AB-4F33-8AF8-1F976D3037D5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752BC-A07C-48D8-A7B1-DCF8D054FA96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831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9144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44EC2-9F08-49BF-9E71-3648842F91A2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5268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A089F-1A71-4929-AF02-28303F7070BE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604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7184B-8F89-473E-9F27-37766B753DD1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54163-15E9-49B4-8F92-9C6F8084E220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368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28ED0-1B4A-4BD9-84C7-0B5C84F38F2C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F7869-DFA1-41B9-AD8B-AC138EDA8C71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69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7434F-AD2E-4745-A3FF-3F4701EED339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1244D-C6E1-4A13-8CF2-40AF5639F2F8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322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BDEC3-FDAA-4708-92E8-A3BB1314E658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91780-F7A3-4ED9-BD63-8F6DF42E1590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1843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5E298-1B05-4185-94F6-36A2C4BE2B7A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178E3-6C8C-4D94-8BFB-11525844A6AC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1021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A99A-76EA-4C01-938C-1327CD5FA2FC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7378C-EA95-473A-BB56-FD1654A311FF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6952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F332D-8013-47DA-8AB6-C1F51787D41B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CC73-9CE3-4AC7-89B3-F5ACF08C2FE5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14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0F0DE2-A42F-487E-9FDC-86D0EBC73404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38575"/>
      </p:ext>
    </p:extLst>
  </p:cSld>
  <p:clrMapOvr>
    <a:masterClrMapping/>
  </p:clrMapOvr>
  <p:transition spd="med">
    <p:newsflash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4B049-2A82-4849-8329-01EDCB579D99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E97D8-FD26-401E-A742-B2074AA6E3B8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972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E6F4E-7BEA-4749-A7F3-429584D74A7E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635BA-B0BB-4B1C-BA05-CB56E31FBEC4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858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C37DE-8C11-4307-B219-FF31707A134F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7CA4C-A0E4-4A7F-8489-ECD65172A8F4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658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DA03A-D7AB-4F33-8AF8-1F976D3037D5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752BC-A07C-48D8-A7B1-DCF8D054FA96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790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9144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44EC2-9F08-49BF-9E71-3648842F91A2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802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A089F-1A71-4929-AF02-28303F7070BE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53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7184B-8F89-473E-9F27-37766B753DD1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54163-15E9-49B4-8F92-9C6F8084E220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735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28ED0-1B4A-4BD9-84C7-0B5C84F38F2C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F7869-DFA1-41B9-AD8B-AC138EDA8C71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2604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7434F-AD2E-4745-A3FF-3F4701EED339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1244D-C6E1-4A13-8CF2-40AF5639F2F8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109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BDEC3-FDAA-4708-92E8-A3BB1314E658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91780-F7A3-4ED9-BD63-8F6DF42E1590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18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1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BCA32BC-B94E-4DEB-9812-49103F605F86}" type="slidenum">
              <a:rPr lang="ru-RU" smtClean="0">
                <a:solidFill>
                  <a:srgbClr val="FFFFFF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7291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newsflash/>
  </p:transition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3B36D9-69F7-4029-8B90-544FC211E6D8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904A6A-1273-4193-9A2B-D4DA15E803DF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3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3B36D9-69F7-4029-8B90-544FC211E6D8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904A6A-1273-4193-9A2B-D4DA15E803DF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3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AC6A-ABA9-4DBA-BB49-A828FE5A8A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74D1E-4CCA-4475-8E13-B611027965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3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FFC000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8604E-990D-41FE-8F0C-6C8FB755EC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A3F6E-10CA-4801-AB9D-C8C1AC7F5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3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250A32-E5E7-44BF-A092-04B520D74535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D8231A-D23E-49C5-997B-1D7053757622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06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250A32-E5E7-44BF-A092-04B520D74535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D8231A-D23E-49C5-997B-1D7053757622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4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0066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503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4829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4829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4829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96F2AB-348E-48E0-BF10-AE737CD5617A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2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3B36D9-69F7-4029-8B90-544FC211E6D8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904A6A-1273-4193-9A2B-D4DA15E803DF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3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3B36D9-69F7-4029-8B90-544FC211E6D8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904A6A-1273-4193-9A2B-D4DA15E803DF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2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3B36D9-69F7-4029-8B90-544FC211E6D8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904A6A-1273-4193-9A2B-D4DA15E803DF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40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3B36D9-69F7-4029-8B90-544FC211E6D8}" type="datetime1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904A6A-1273-4193-9A2B-D4DA15E803DF}" type="slidenum">
              <a:rPr lang="ru-RU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5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3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oleObject" Target="../embeddings/____________Microsoft_PowerPoint_97-20031.ppt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2.jpeg"/><Relationship Id="rId5" Type="http://schemas.openxmlformats.org/officeDocument/2006/relationships/image" Target="../media/image10.jpeg"/><Relationship Id="rId10" Type="http://schemas.openxmlformats.org/officeDocument/2006/relationships/image" Target="../media/image76.png"/><Relationship Id="rId4" Type="http://schemas.openxmlformats.org/officeDocument/2006/relationships/image" Target="../media/image71.emf"/><Relationship Id="rId9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50576" y="1128980"/>
            <a:ext cx="77768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Использование национально-регионального компонента в урочное</a:t>
            </a:r>
            <a:r>
              <a:rPr kumimoji="0" lang="ru-RU" sz="3200" b="0" i="0" u="none" strike="noStrike" kern="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и внеурочное время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(из опыта работы)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422108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r">
              <a:spcAft>
                <a:spcPts val="0"/>
              </a:spcAft>
            </a:pPr>
            <a:r>
              <a:rPr lang="ru-RU" dirty="0" smtClean="0">
                <a:solidFill>
                  <a:srgbClr val="C00000"/>
                </a:solidFill>
                <a:latin typeface="Times New Roman"/>
              </a:rPr>
              <a:t>Подготовила: </a:t>
            </a:r>
            <a:endParaRPr lang="ru-RU" dirty="0">
              <a:solidFill>
                <a:srgbClr val="C00000"/>
              </a:solidFill>
            </a:endParaRPr>
          </a:p>
          <a:p>
            <a:pPr indent="450215" algn="r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/>
              </a:rPr>
              <a:t>Васильева Ольга Леонидовна, </a:t>
            </a:r>
            <a:endParaRPr lang="ru-RU" dirty="0">
              <a:solidFill>
                <a:srgbClr val="C00000"/>
              </a:solidFill>
            </a:endParaRPr>
          </a:p>
          <a:p>
            <a:pPr indent="450215" algn="r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/>
              </a:rPr>
              <a:t>учитель начальных классов</a:t>
            </a:r>
            <a:endParaRPr lang="ru-RU" dirty="0">
              <a:solidFill>
                <a:srgbClr val="C00000"/>
              </a:solidFill>
            </a:endParaRPr>
          </a:p>
          <a:p>
            <a:pPr indent="450215" algn="r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/>
              </a:rPr>
              <a:t>"Чебоксарская НОШ</a:t>
            </a:r>
            <a:endParaRPr lang="ru-RU" dirty="0">
              <a:solidFill>
                <a:srgbClr val="C00000"/>
              </a:solidFill>
            </a:endParaRPr>
          </a:p>
          <a:p>
            <a:pPr indent="450215" algn="r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/>
              </a:rPr>
              <a:t> для обучающихся с ОВЗ № 2"</a:t>
            </a:r>
            <a:endParaRPr lang="ru-RU" dirty="0">
              <a:solidFill>
                <a:srgbClr val="C00000"/>
              </a:solidFill>
            </a:endParaRPr>
          </a:p>
          <a:p>
            <a:pPr indent="450215" algn="r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/>
              </a:rPr>
              <a:t>Минобразования Чувашии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  <p:pic>
        <p:nvPicPr>
          <p:cNvPr id="9" name="Рисунок 8" descr="I:\Фотографии\фото школа\выпуск 2010-2014\2 класс\Экскурсия по музею\IMG_035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8"/>
          <a:stretch/>
        </p:blipFill>
        <p:spPr bwMode="auto">
          <a:xfrm>
            <a:off x="539552" y="3573016"/>
            <a:ext cx="3315970" cy="2543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325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om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313" y="1571625"/>
            <a:ext cx="6286500" cy="3662363"/>
          </a:xfrm>
          <a:noFill/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571500" y="0"/>
            <a:ext cx="8229600" cy="1714500"/>
          </a:xfrm>
        </p:spPr>
        <p:txBody>
          <a:bodyPr/>
          <a:lstStyle/>
          <a:p>
            <a:pPr eaLnBrk="1" hangingPunct="1"/>
            <a:r>
              <a:rPr lang="ru-RU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Зрительные диктанты с использованием регионального компонента</a:t>
            </a:r>
            <a:r>
              <a:rPr lang="ru-RU" sz="3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214313" y="5307183"/>
            <a:ext cx="86439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Автор: учитель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начальных 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классов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</a:rPr>
              <a:t>"</a:t>
            </a:r>
            <a:r>
              <a:rPr lang="ru-RU" sz="2000" dirty="0">
                <a:solidFill>
                  <a:srgbClr val="C00000"/>
                </a:solidFill>
                <a:latin typeface="Times New Roman"/>
              </a:rPr>
              <a:t>Чебоксарская НОШ</a:t>
            </a:r>
            <a:endParaRPr lang="ru-RU" sz="2000" dirty="0">
              <a:solidFill>
                <a:srgbClr val="C00000"/>
              </a:solidFill>
            </a:endParaRPr>
          </a:p>
          <a:p>
            <a:pPr indent="450215" algn="ctr"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/>
              </a:rPr>
              <a:t> для обучающихся с ОВЗ №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</a:rPr>
              <a:t>2"Минобразования Чувашии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Васильева Ольга Леонидовна</a:t>
            </a:r>
          </a:p>
        </p:txBody>
      </p:sp>
    </p:spTree>
    <p:extLst>
      <p:ext uri="{BB962C8B-B14F-4D97-AF65-F5344CB8AC3E}">
        <p14:creationId xmlns:p14="http://schemas.microsoft.com/office/powerpoint/2010/main" val="336254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Набор № 1.   Деревья края. </a:t>
            </a:r>
          </a:p>
        </p:txBody>
      </p:sp>
      <p:pic>
        <p:nvPicPr>
          <p:cNvPr id="6147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628775"/>
            <a:ext cx="6096000" cy="4038600"/>
          </a:xfrm>
          <a:noFill/>
        </p:spPr>
      </p:pic>
    </p:spTree>
    <p:extLst>
      <p:ext uri="{BB962C8B-B14F-4D97-AF65-F5344CB8AC3E}">
        <p14:creationId xmlns:p14="http://schemas.microsoft.com/office/powerpoint/2010/main" val="416279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Rectangle 43"/>
          <p:cNvSpPr>
            <a:spLocks noGrp="1" noChangeArrowheads="1"/>
          </p:cNvSpPr>
          <p:nvPr>
            <p:ph type="body" idx="1"/>
          </p:nvPr>
        </p:nvSpPr>
        <p:spPr>
          <a:xfrm>
            <a:off x="827088" y="1628775"/>
            <a:ext cx="77724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>Вот клёны.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>Растёт дуб.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>Зелёная ель.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>Стоит берёза.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>Цветёт калина.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>Душистая липа. </a:t>
            </a:r>
          </a:p>
        </p:txBody>
      </p:sp>
    </p:spTree>
    <p:extLst>
      <p:ext uri="{BB962C8B-B14F-4D97-AF65-F5344CB8AC3E}">
        <p14:creationId xmlns:p14="http://schemas.microsoft.com/office/powerpoint/2010/main" val="130033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xit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xit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>Вот клёны.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>Растёт дуб.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>Зелёная ель.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>Стоит берёза.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>Цветёт калина.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>Душистая липа.</a:t>
            </a:r>
          </a:p>
        </p:txBody>
      </p:sp>
    </p:spTree>
    <p:extLst>
      <p:ext uri="{BB962C8B-B14F-4D97-AF65-F5344CB8AC3E}">
        <p14:creationId xmlns:p14="http://schemas.microsoft.com/office/powerpoint/2010/main" val="272555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smtClean="0">
                <a:latin typeface="Times New Roman" pitchFamily="18" charset="0"/>
                <a:cs typeface="Times New Roman" pitchFamily="18" charset="0"/>
              </a:rPr>
              <a:t>Набор № 17. </a:t>
            </a:r>
            <a:br>
              <a:rPr lang="ru-RU" sz="36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smtClean="0">
                <a:latin typeface="Times New Roman" pitchFamily="18" charset="0"/>
                <a:cs typeface="Times New Roman" pitchFamily="18" charset="0"/>
              </a:rPr>
              <a:t>Знаменитые люди Чувашии. </a:t>
            </a:r>
          </a:p>
        </p:txBody>
      </p:sp>
      <p:pic>
        <p:nvPicPr>
          <p:cNvPr id="552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7563" y="1714500"/>
            <a:ext cx="2357437" cy="2365375"/>
          </a:xfrm>
        </p:spPr>
      </p:pic>
      <p:pic>
        <p:nvPicPr>
          <p:cNvPr id="5530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500188"/>
            <a:ext cx="19050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4214813"/>
            <a:ext cx="2738437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5" descr="C:\Documents and Settings\Admin.MICROSOF-00B01F\Мои документы\Мои рисунки\ashmar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500563"/>
            <a:ext cx="2403475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6" descr="C:\Documents and Settings\Admin.MICROSOF-00B01F\Мои документы\Мои рисунки\ашмари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85938"/>
            <a:ext cx="1928812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4286250"/>
            <a:ext cx="2547937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98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73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Гузовский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внёс значительный вклад в науку о лесе.</a:t>
            </a:r>
          </a:p>
          <a:p>
            <a:pPr eaLnBrk="1" hangingPunct="1">
              <a:buFont typeface="Arial" charset="0"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Балерина Надежда Павлова прославила любимый край.</a:t>
            </a:r>
          </a:p>
          <a:p>
            <a:pPr eaLnBrk="1" hangingPunct="1">
              <a:buFont typeface="Arial" charset="0"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Летчик Михаил Афанасьев награжден орденом Ленина.</a:t>
            </a:r>
          </a:p>
          <a:p>
            <a:pPr eaLnBrk="1" hangingPunct="1">
              <a:buFont typeface="Arial" charset="0"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Алексей Крылов известен строительством кораблей.</a:t>
            </a:r>
          </a:p>
          <a:p>
            <a:pPr eaLnBrk="1" hangingPunct="1">
              <a:buFont typeface="Arial" charset="0"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Мы были на встрече с известным писателем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Юхма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Мишши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 typeface="Arial" charset="0"/>
              <a:buNone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Ашмарин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составил большой словарь чувашского языка.</a:t>
            </a:r>
          </a:p>
          <a:p>
            <a:pPr eaLnBrk="1" hangingPunct="1">
              <a:buFont typeface="Arial" charset="0"/>
              <a:buNone/>
            </a:pPr>
            <a:endParaRPr lang="ru-RU" sz="2800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EB1B78B-660A-4042-B145-7A4BF6741899}" type="datetime1">
              <a:rPr lang="ru-RU" smtClean="0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56A13-A9D0-4655-82E8-19C8D62DB37B}" type="slidenum">
              <a:rPr lang="ru-RU" smtClean="0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15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48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96925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C00000"/>
                </a:solidFill>
              </a:rPr>
              <a:t>Владимирова Наргис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71939"/>
            <a:ext cx="4614863" cy="3643312"/>
          </a:xfrm>
        </p:spPr>
        <p:txBody>
          <a:bodyPr/>
          <a:lstStyle/>
          <a:p>
            <a:pPr algn="just" eaLnBrk="1" hangingPunct="1">
              <a:buFont typeface="Arial" charset="0"/>
              <a:buNone/>
              <a:defRPr/>
            </a:pPr>
            <a:r>
              <a:rPr lang="ru-RU" sz="2800" i="1" dirty="0" smtClean="0"/>
              <a:t>  «Изумительный вечерний вид нашего города. Фейерверки и фонтаны дополняют эту красоту.»</a:t>
            </a: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2571752" y="6072189"/>
            <a:ext cx="2562225" cy="365125"/>
          </a:xfrm>
        </p:spPr>
        <p:txBody>
          <a:bodyPr/>
          <a:lstStyle/>
          <a:p>
            <a:pPr>
              <a:defRPr/>
            </a:pPr>
            <a:endParaRPr lang="ru-RU" sz="2400" i="1" dirty="0" smtClean="0">
              <a:solidFill>
                <a:srgbClr val="760000">
                  <a:lumMod val="60000"/>
                  <a:lumOff val="40000"/>
                </a:srgbClr>
              </a:solidFill>
            </a:endParaRPr>
          </a:p>
          <a:p>
            <a:pPr>
              <a:defRPr/>
            </a:pPr>
            <a:endParaRPr lang="ru-RU" sz="2400" dirty="0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 dirty="0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3B3292-53B3-4230-B24F-41C06C03212D}" type="slidenum">
              <a:rPr lang="ru-RU" smtClean="0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pic>
        <p:nvPicPr>
          <p:cNvPr id="61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9" y="1071563"/>
            <a:ext cx="4214812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143000"/>
            <a:ext cx="3570288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16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2500313" y="285751"/>
            <a:ext cx="3357563" cy="9398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Портнова Галина</a:t>
            </a: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457200" y="3929064"/>
            <a:ext cx="8229600" cy="2197100"/>
          </a:xfrm>
        </p:spPr>
        <p:txBody>
          <a:bodyPr/>
          <a:lstStyle/>
          <a:p>
            <a:pPr algn="just" eaLnBrk="1" hangingPunct="1">
              <a:buFont typeface="Arial" pitchFamily="34" charset="0"/>
              <a:buNone/>
            </a:pPr>
            <a:r>
              <a:rPr lang="ru-RU" dirty="0" smtClean="0"/>
              <a:t>    «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Я очень люблю бывать в Чувашском государственном театре оперы и балета. Когда поднимаешься по белоснежной парадной лестнице внутри театра, меня охватывает чувство ожидания встречи с прекрасным».                                </a:t>
            </a:r>
            <a:endParaRPr 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A5226B6-E9E5-43F2-90BB-3864D19B1F57}" type="datetime1">
              <a:rPr lang="ru-RU" smtClean="0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14688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 dirty="0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857875" y="6286501"/>
            <a:ext cx="2133600" cy="365125"/>
          </a:xfrm>
        </p:spPr>
        <p:txBody>
          <a:bodyPr/>
          <a:lstStyle/>
          <a:p>
            <a:pPr>
              <a:defRPr/>
            </a:pPr>
            <a:fld id="{BB171FEC-47CB-402A-B37E-CFC7380678D0}" type="slidenum">
              <a:rPr lang="ru-RU" smtClean="0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17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pic>
        <p:nvPicPr>
          <p:cNvPr id="11272" name="Рисунок 7" descr="D:\Картинки\Фотографии\январь май 2008\Школьные\Новый 2010\DSC062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357188"/>
            <a:ext cx="2214563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Рисунок 8" descr="D:\Картинки\Фотографии\январь май 2008\Школьные\Новый год 2007\DSC092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4" y="428625"/>
            <a:ext cx="29035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32857"/>
            <a:ext cx="3168352" cy="168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23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2500313" y="285751"/>
            <a:ext cx="3357563" cy="939800"/>
          </a:xfrm>
        </p:spPr>
        <p:txBody>
          <a:bodyPr/>
          <a:lstStyle/>
          <a:p>
            <a:pPr eaLnBrk="1" hangingPunct="1"/>
            <a:endParaRPr lang="ru-RU" sz="3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395536" y="3645024"/>
            <a:ext cx="8219256" cy="2406688"/>
          </a:xfrm>
        </p:spPr>
        <p:txBody>
          <a:bodyPr/>
          <a:lstStyle/>
          <a:p>
            <a:pPr marL="0" lvl="0" indent="0" algn="just" eaLnBrk="1" hangingPunct="1">
              <a:spcBef>
                <a:spcPct val="0"/>
              </a:spcBef>
              <a:buNone/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с классом ездили в Введенский собор.  Нас там встретил  отец Алексей.  Батюшка  интересно рассказал нам историю храма и ответил на наши вопросы. Он рассказал как нужно вести в церкви и в жизни. Выходя их храма, чувствуешь лёгкость в душе. Спасибо родителям Захарова Даниила: Татьяне Фёдоровне и Сергею Николаевичу за организацию  этой экскурсии.  Поход в церковь меня многому научил . Мне там очень понравилось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ru-RU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Отрвыки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сочинений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детей)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A5226B6-E9E5-43F2-90BB-3864D19B1F57}" type="datetime1">
              <a:rPr lang="ru-RU" smtClean="0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19.10.2016</a:t>
            </a:fld>
            <a:endParaRPr lang="ru-RU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14688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760000">
                    <a:tint val="75000"/>
                  </a:srgbClr>
                </a:solidFill>
              </a:rPr>
              <a:t>http://aida.ucoz.ru</a:t>
            </a:r>
            <a:endParaRPr lang="ru-RU" dirty="0">
              <a:solidFill>
                <a:srgbClr val="76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812360" y="6286501"/>
            <a:ext cx="179115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760000">
                    <a:tint val="75000"/>
                  </a:srgbClr>
                </a:solidFill>
              </a:rPr>
              <a:t>)</a:t>
            </a:r>
            <a:fld id="{BB171FEC-47CB-402A-B37E-CFC7380678D0}" type="slidenum">
              <a:rPr lang="ru-RU" smtClean="0">
                <a:solidFill>
                  <a:srgbClr val="760000">
                    <a:tint val="75000"/>
                  </a:srgbClr>
                </a:solidFill>
              </a:rPr>
              <a:pPr>
                <a:defRPr/>
              </a:pPr>
              <a:t>18</a:t>
            </a:fld>
            <a:endParaRPr lang="ru-RU" dirty="0">
              <a:solidFill>
                <a:srgbClr val="760000">
                  <a:tint val="75000"/>
                </a:srgb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2" y="836713"/>
            <a:ext cx="3889375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DSC012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0975"/>
            <a:ext cx="4318000" cy="3238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52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uz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87704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 descr="uz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2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2" y="-132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199" name="Содержимое 7"/>
          <p:cNvSpPr>
            <a:spLocks noGrp="1"/>
          </p:cNvSpPr>
          <p:nvPr>
            <p:ph idx="4294967295"/>
          </p:nvPr>
        </p:nvSpPr>
        <p:spPr>
          <a:xfrm>
            <a:off x="184733" y="964389"/>
            <a:ext cx="6101779" cy="5000642"/>
          </a:xfrm>
        </p:spPr>
        <p:txBody>
          <a:bodyPr/>
          <a:lstStyle/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Самое глубокое озеро Чувашии </a:t>
            </a:r>
            <a:r>
              <a:rPr lang="ru-RU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Сюткюль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имеет глубину 17 метров, а глубина озера </a:t>
            </a:r>
            <a:r>
              <a:rPr lang="ru-RU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Изерки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- 10 </a:t>
            </a:r>
            <a:r>
              <a:rPr lang="ru-RU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мертров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На сколько метров глубина озера </a:t>
            </a:r>
            <a:r>
              <a:rPr lang="ru-RU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Сютькюль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больше глубины озера </a:t>
            </a:r>
            <a:r>
              <a:rPr lang="ru-RU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Изерки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Главный фонтан залива имеет 72 малые форсунки и 4 главные. Во сколько раз малых форсунок больше чем больших?</a:t>
            </a:r>
          </a:p>
          <a:p>
            <a:pPr>
              <a:buFont typeface="Wingdings" pitchFamily="2" charset="2"/>
              <a:buChar char="v"/>
            </a:pPr>
            <a:endParaRPr lang="ru-RU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000" dirty="0" smtClean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Char char="v"/>
            </a:pPr>
            <a:endParaRPr lang="ru-RU" sz="2000" dirty="0" smtClean="0">
              <a:solidFill>
                <a:srgbClr val="0000FF"/>
              </a:solidFill>
            </a:endParaRPr>
          </a:p>
          <a:p>
            <a:pPr algn="just">
              <a:buFont typeface="Wingdings" pitchFamily="2" charset="2"/>
              <a:buChar char="v"/>
            </a:pPr>
            <a:endParaRPr lang="ru-RU" sz="2000" dirty="0" smtClean="0">
              <a:solidFill>
                <a:srgbClr val="0000FF"/>
              </a:solidFill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Никита Бичурин в 30 лет уехал в Китай. Через 13 лет он вернулся на Родину. Сколько лет ему было тогда?</a:t>
            </a:r>
          </a:p>
          <a:p>
            <a:pPr>
              <a:buFont typeface="Wingdings" pitchFamily="2" charset="2"/>
              <a:buChar char="v"/>
            </a:pPr>
            <a:endParaRPr lang="ru-RU" sz="2000" dirty="0" smtClean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Char char="v"/>
            </a:pPr>
            <a:endParaRPr lang="ru-RU" sz="2000" dirty="0" smtClean="0">
              <a:solidFill>
                <a:srgbClr val="0000FF"/>
              </a:solidFill>
            </a:endParaRPr>
          </a:p>
          <a:p>
            <a:endParaRPr lang="ru-RU" sz="2000" dirty="0" smtClean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" y="416781"/>
            <a:ext cx="88878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«Знаешь ли ты родной край</a:t>
            </a:r>
            <a:r>
              <a:rPr lang="ru-RU" sz="2800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?</a:t>
            </a:r>
            <a:endParaRPr lang="ru-RU" sz="2800" dirty="0" smtClean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9" name="Рисунок 8" descr="http://viptur.by/Handlers/ThumbnailProvider.ashx?Photo=a38ca755-2796-45ef-8e2c-071ed3ed6e1b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15" y="1071546"/>
            <a:ext cx="2286016" cy="160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http://shk9-1a2009.narod.ru/images/p17_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529" y="3591019"/>
            <a:ext cx="5808679" cy="133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http://www.archives21.ru/home/989/pics/bich_7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0077" y="3933056"/>
            <a:ext cx="1979064" cy="2306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507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3" y="334865"/>
            <a:ext cx="792382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>
                <a:latin typeface="Times New Roman"/>
              </a:rPr>
              <a:t>«Если человек не любит хотя бы изредка смотреть на старые фотографии своих родителей, не ценит память о них, оставленную в саду, который они возделывали, в вещах, которые им принадлежали, значит, он не любит их. Если человек не любит старые улицы, старые дома, пусть даже и плохонькие, значит, у него нет любви к своему городу. Если человек равнодушен к памятникам своей страны, он, как правило, равнодушен к своей стране</a:t>
            </a:r>
            <a:r>
              <a:rPr lang="ru-RU" sz="2400" dirty="0" smtClean="0">
                <a:latin typeface="Times New Roman"/>
              </a:rPr>
              <a:t>».</a:t>
            </a:r>
          </a:p>
          <a:p>
            <a:pPr algn="just">
              <a:lnSpc>
                <a:spcPct val="150000"/>
              </a:lnSpc>
            </a:pPr>
            <a:endParaRPr lang="ru-RU" sz="2400" dirty="0"/>
          </a:p>
          <a:p>
            <a:pPr algn="r"/>
            <a:r>
              <a:rPr lang="ru-RU" sz="2400" dirty="0" err="1">
                <a:latin typeface="Times New Roman"/>
                <a:ea typeface="Calibri"/>
              </a:rPr>
              <a:t>Д.С.Лихачёв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7056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35395" y="0"/>
            <a:ext cx="611048" cy="6864403"/>
            <a:chOff x="-35395" y="0"/>
            <a:chExt cx="611048" cy="686440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5" r="11344"/>
            <a:stretch/>
          </p:blipFill>
          <p:spPr>
            <a:xfrm>
              <a:off x="-35395" y="0"/>
              <a:ext cx="605463" cy="63294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5" r="11344"/>
            <a:stretch/>
          </p:blipFill>
          <p:spPr>
            <a:xfrm>
              <a:off x="-35395" y="560265"/>
              <a:ext cx="611048" cy="638784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5" r="11344"/>
            <a:stretch/>
          </p:blipFill>
          <p:spPr>
            <a:xfrm>
              <a:off x="-35395" y="3096514"/>
              <a:ext cx="605463" cy="632946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5" r="11344"/>
            <a:stretch/>
          </p:blipFill>
          <p:spPr>
            <a:xfrm>
              <a:off x="-35395" y="2463568"/>
              <a:ext cx="605463" cy="632946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5" r="11344"/>
            <a:stretch/>
          </p:blipFill>
          <p:spPr>
            <a:xfrm>
              <a:off x="-35395" y="1831994"/>
              <a:ext cx="605463" cy="632946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5" r="11344"/>
            <a:stretch/>
          </p:blipFill>
          <p:spPr>
            <a:xfrm>
              <a:off x="-35395" y="1199049"/>
              <a:ext cx="605463" cy="632946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5" r="11344"/>
            <a:stretch/>
          </p:blipFill>
          <p:spPr>
            <a:xfrm>
              <a:off x="-35395" y="6231457"/>
              <a:ext cx="605463" cy="632946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5" r="11344"/>
            <a:stretch/>
          </p:blipFill>
          <p:spPr>
            <a:xfrm>
              <a:off x="-35395" y="5598512"/>
              <a:ext cx="605463" cy="632946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5" r="11344"/>
            <a:stretch/>
          </p:blipFill>
          <p:spPr>
            <a:xfrm>
              <a:off x="-35395" y="4984668"/>
              <a:ext cx="605463" cy="632946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5" r="11344"/>
            <a:stretch/>
          </p:blipFill>
          <p:spPr>
            <a:xfrm>
              <a:off x="-35395" y="4351722"/>
              <a:ext cx="605463" cy="632946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5" r="11344"/>
            <a:stretch/>
          </p:blipFill>
          <p:spPr>
            <a:xfrm>
              <a:off x="-35395" y="3718777"/>
              <a:ext cx="605463" cy="632946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1" t="-110584" r="-103463" b="137333"/>
          <a:stretch/>
        </p:blipFill>
        <p:spPr>
          <a:xfrm>
            <a:off x="1331640" y="5188218"/>
            <a:ext cx="877378" cy="66565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905904" y="2311225"/>
            <a:ext cx="7972425" cy="1724025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endParaRPr lang="ru-RU" sz="1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180976" y="2569692"/>
            <a:ext cx="6782048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905"/>
                <a:solidFill>
                  <a:srgbClr val="F79646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«Столица Чувашской Республики – </a:t>
            </a:r>
          </a:p>
          <a:p>
            <a:pPr algn="ctr"/>
            <a:r>
              <a:rPr lang="ru-RU" sz="2800" b="1" i="1" dirty="0" smtClean="0">
                <a:ln w="1905"/>
                <a:solidFill>
                  <a:srgbClr val="F79646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город Чебоксары </a:t>
            </a:r>
          </a:p>
          <a:p>
            <a:pPr algn="ctr"/>
            <a:r>
              <a:rPr lang="ru-RU" sz="2800" b="1" i="1" dirty="0" smtClean="0">
                <a:ln w="1905"/>
                <a:solidFill>
                  <a:srgbClr val="F79646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 математических задачах».</a:t>
            </a:r>
            <a:endParaRPr lang="ru-RU" sz="2800" b="1" dirty="0">
              <a:ln w="1905"/>
              <a:solidFill>
                <a:srgbClr val="F79646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810347" y="4209419"/>
            <a:ext cx="8035215" cy="2520193"/>
            <a:chOff x="810347" y="4209419"/>
            <a:chExt cx="8035215" cy="2520193"/>
          </a:xfrm>
        </p:grpSpPr>
        <p:sp>
          <p:nvSpPr>
            <p:cNvPr id="41" name="Заголовок 1"/>
            <p:cNvSpPr txBox="1">
              <a:spLocks/>
            </p:cNvSpPr>
            <p:nvPr/>
          </p:nvSpPr>
          <p:spPr>
            <a:xfrm>
              <a:off x="3351790" y="6366247"/>
              <a:ext cx="2952328" cy="36336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800" b="1" dirty="0" smtClean="0">
                  <a:solidFill>
                    <a:srgbClr val="F79646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2100" dirty="0" smtClean="0">
                  <a:solidFill>
                    <a:srgbClr val="F79646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Чебоксары, 2016 г.</a:t>
              </a:r>
              <a:endParaRPr lang="ru-RU" sz="2100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810347" y="4209419"/>
              <a:ext cx="8035215" cy="1957598"/>
              <a:chOff x="810347" y="4209419"/>
              <a:chExt cx="8035215" cy="1957598"/>
            </a:xfrm>
          </p:grpSpPr>
          <p:pic>
            <p:nvPicPr>
              <p:cNvPr id="34" name="Рисунок 3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447"/>
              <a:stretch/>
            </p:blipFill>
            <p:spPr>
              <a:xfrm>
                <a:off x="810347" y="4209419"/>
                <a:ext cx="8035215" cy="195759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028" name="Picture 4" descr="http://project-context.ru/wp-content/uploads/2013/01/10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8" t="4670" r="3571" b="3302"/>
              <a:stretch/>
            </p:blipFill>
            <p:spPr bwMode="auto">
              <a:xfrm>
                <a:off x="8028384" y="4222915"/>
                <a:ext cx="713477" cy="706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http://www.playing-field.ru/img/2015/052301/040841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2287" y="4351723"/>
                <a:ext cx="840962" cy="5254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" name="Прямоугольник 5"/>
          <p:cNvSpPr/>
          <p:nvPr/>
        </p:nvSpPr>
        <p:spPr>
          <a:xfrm>
            <a:off x="1331640" y="396754"/>
            <a:ext cx="705348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Республиканский  конкурс </a:t>
            </a:r>
            <a:endParaRPr lang="ru-RU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«Чувашская Республика в математических задачах»</a:t>
            </a:r>
            <a:endParaRPr lang="ru-RU" sz="2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058" y="2288149"/>
            <a:ext cx="5938837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31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24794" y="214290"/>
            <a:ext cx="344677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СИНКВЕЙН</a:t>
            </a:r>
            <a:endParaRPr lang="ru-RU" sz="54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63000"/>
                      <a:sat val="105000"/>
                    </a:srgbClr>
                  </a:gs>
                  <a:gs pos="90000">
                    <a:srgbClr val="4F81BD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14375" y="1143001"/>
            <a:ext cx="7786688" cy="785813"/>
          </a:xfrm>
          <a:prstGeom prst="roundRect">
            <a:avLst/>
          </a:prstGeom>
          <a:ln>
            <a:solidFill>
              <a:srgbClr val="C0000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760000"/>
                </a:solidFill>
                <a:latin typeface="Arial" pitchFamily="34" charset="0"/>
                <a:cs typeface="Arial" pitchFamily="34" charset="0"/>
              </a:rPr>
              <a:t>ТЕМА</a:t>
            </a:r>
          </a:p>
          <a:p>
            <a:pPr algn="ctr">
              <a:defRPr/>
            </a:pPr>
            <a:r>
              <a:rPr lang="ru-RU" sz="2400" dirty="0">
                <a:solidFill>
                  <a:srgbClr val="760000"/>
                </a:solidFill>
                <a:latin typeface="Arial" pitchFamily="34" charset="0"/>
                <a:cs typeface="Arial" pitchFamily="34" charset="0"/>
              </a:rPr>
              <a:t>(имя существительное)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5813" y="2143126"/>
            <a:ext cx="3571875" cy="7858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760000"/>
                </a:solidFill>
                <a:latin typeface="Arial" pitchFamily="34" charset="0"/>
                <a:cs typeface="Arial" pitchFamily="34" charset="0"/>
              </a:rPr>
              <a:t>ОПИСАНИЕ ТЕМЫ</a:t>
            </a:r>
          </a:p>
          <a:p>
            <a:pPr algn="ctr">
              <a:defRPr/>
            </a:pPr>
            <a:r>
              <a:rPr lang="ru-RU" sz="2400" dirty="0">
                <a:solidFill>
                  <a:srgbClr val="760000"/>
                </a:solidFill>
                <a:latin typeface="Arial" pitchFamily="34" charset="0"/>
                <a:cs typeface="Arial" pitchFamily="34" charset="0"/>
              </a:rPr>
              <a:t>(имя прилагательное)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57751" y="2143126"/>
            <a:ext cx="3571875" cy="7858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760000"/>
                </a:solidFill>
                <a:latin typeface="Arial" pitchFamily="34" charset="0"/>
                <a:cs typeface="Arial" pitchFamily="34" charset="0"/>
              </a:rPr>
              <a:t>ОПИСАНИЕ ТЕМЫ</a:t>
            </a:r>
          </a:p>
          <a:p>
            <a:pPr algn="ctr">
              <a:defRPr/>
            </a:pPr>
            <a:r>
              <a:rPr lang="ru-RU" sz="2400" dirty="0">
                <a:solidFill>
                  <a:srgbClr val="760000"/>
                </a:solidFill>
                <a:latin typeface="Arial" pitchFamily="34" charset="0"/>
                <a:cs typeface="Arial" pitchFamily="34" charset="0"/>
              </a:rPr>
              <a:t>(имя прилагательное)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50" y="3214689"/>
            <a:ext cx="2571751" cy="12144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dirty="0">
                <a:solidFill>
                  <a:srgbClr val="760000"/>
                </a:solidFill>
                <a:latin typeface="Arial" pitchFamily="34" charset="0"/>
                <a:cs typeface="Arial" pitchFamily="34" charset="0"/>
              </a:rPr>
              <a:t>ОПИСАНИЕ ДЕЙСТВИЙ</a:t>
            </a:r>
          </a:p>
          <a:p>
            <a:pPr algn="ctr">
              <a:defRPr/>
            </a:pPr>
            <a:r>
              <a:rPr lang="ru-RU" sz="2400" dirty="0">
                <a:solidFill>
                  <a:srgbClr val="760000"/>
                </a:solidFill>
                <a:latin typeface="Arial" pitchFamily="34" charset="0"/>
                <a:cs typeface="Arial" pitchFamily="34" charset="0"/>
              </a:rPr>
              <a:t>(глагол)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357563" y="3214689"/>
            <a:ext cx="2571751" cy="12144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dirty="0">
                <a:solidFill>
                  <a:srgbClr val="760000"/>
                </a:solidFill>
                <a:latin typeface="Arial" pitchFamily="34" charset="0"/>
                <a:cs typeface="Arial" pitchFamily="34" charset="0"/>
              </a:rPr>
              <a:t>ОПИСАНИЕ ДЕЙСТВИЙ</a:t>
            </a:r>
          </a:p>
          <a:p>
            <a:pPr algn="ctr">
              <a:defRPr/>
            </a:pPr>
            <a:r>
              <a:rPr lang="ru-RU" sz="2400" dirty="0">
                <a:solidFill>
                  <a:srgbClr val="760000"/>
                </a:solidFill>
                <a:latin typeface="Arial" pitchFamily="34" charset="0"/>
                <a:cs typeface="Arial" pitchFamily="34" charset="0"/>
              </a:rPr>
              <a:t>(глагол)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57938" y="3214689"/>
            <a:ext cx="2571751" cy="12144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dirty="0">
                <a:solidFill>
                  <a:srgbClr val="760000"/>
                </a:solidFill>
                <a:latin typeface="Arial" pitchFamily="34" charset="0"/>
                <a:cs typeface="Arial" pitchFamily="34" charset="0"/>
              </a:rPr>
              <a:t>ОПИСАНИЕ ДЕЙСТВИЙ</a:t>
            </a:r>
          </a:p>
          <a:p>
            <a:pPr algn="ctr">
              <a:defRPr/>
            </a:pPr>
            <a:r>
              <a:rPr lang="ru-RU" sz="2400" dirty="0">
                <a:solidFill>
                  <a:srgbClr val="760000"/>
                </a:solidFill>
                <a:latin typeface="Arial" pitchFamily="34" charset="0"/>
                <a:cs typeface="Arial" pitchFamily="34" charset="0"/>
              </a:rPr>
              <a:t>(глагол)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5749" y="4714876"/>
            <a:ext cx="8643939" cy="78581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Фраза из четырех слов, показывающая отношение к теме. </a:t>
            </a:r>
            <a:endParaRPr lang="ru-RU" sz="2400" dirty="0">
              <a:solidFill>
                <a:srgbClr val="76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5749" y="5786439"/>
            <a:ext cx="8643939" cy="7858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Синоним из одного слова, который повторяет суть темы.</a:t>
            </a:r>
            <a:endParaRPr lang="ru-RU" sz="2400" dirty="0">
              <a:solidFill>
                <a:srgbClr val="76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16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63688" y="476672"/>
            <a:ext cx="6307624" cy="28315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Чувашия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Солнечная, гостеприимная.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Расцветает, заботится, оберегает.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здорово жить в Чувашии!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Родина</a:t>
            </a:r>
          </a:p>
          <a:p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220162" name="Picture 2" descr="http://www.новцит.рф/tinybrowser/images/seo/goroda/_full/_chuvashija.jpg"/>
          <p:cNvPicPr>
            <a:picLocks noChangeAspect="1" noChangeArrowheads="1"/>
          </p:cNvPicPr>
          <p:nvPr/>
        </p:nvPicPr>
        <p:blipFill>
          <a:blip r:embed="rId4" cstate="print"/>
          <a:srcRect l="20618" r="20277"/>
          <a:stretch>
            <a:fillRect/>
          </a:stretch>
        </p:blipFill>
        <p:spPr bwMode="auto">
          <a:xfrm>
            <a:off x="5940152" y="2780928"/>
            <a:ext cx="3096344" cy="3495675"/>
          </a:xfrm>
          <a:prstGeom prst="rect">
            <a:avLst/>
          </a:prstGeom>
          <a:noFill/>
        </p:spPr>
      </p:pic>
      <p:pic>
        <p:nvPicPr>
          <p:cNvPr id="220164" name="Picture 4" descr="http://sovch.chuvashia.com/wp-content/uploads/2013/04/%D0%B4%D0%B5%D0%BD%D1%8C-%D1%80%D0%B5%D1%81%D0%BF%D1%83%D0%B1%D0%BB%D0%B8%D0%BA%D0%B8-%D1%87%D1%83%D0%B2%D0%B0%D1%88%D0%B8%D1%8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356992"/>
            <a:ext cx="2660672" cy="1996217"/>
          </a:xfrm>
          <a:prstGeom prst="rect">
            <a:avLst/>
          </a:prstGeom>
          <a:noFill/>
        </p:spPr>
      </p:pic>
      <p:pic>
        <p:nvPicPr>
          <p:cNvPr id="220166" name="Picture 6" descr="http://g.io.ua/img_aa/large/1360/98/136098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420888"/>
            <a:ext cx="2887166" cy="3861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222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99592" y="663478"/>
            <a:ext cx="7848872" cy="1480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rgbClr val="FF0000"/>
                </a:solidFill>
                <a:latin typeface="Times New Roman"/>
              </a:rPr>
              <a:t>«Кластер</a:t>
            </a:r>
            <a:r>
              <a:rPr lang="ru-RU" sz="3200" dirty="0">
                <a:solidFill>
                  <a:srgbClr val="FF0000"/>
                </a:solidFill>
                <a:latin typeface="Times New Roman"/>
              </a:rPr>
              <a:t>» в переводе означает «пучок», «созвездие».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48" y="2132856"/>
            <a:ext cx="6950075" cy="415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02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99592" y="663478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rgbClr val="FF0000"/>
                </a:solidFill>
                <a:latin typeface="Times New Roman"/>
              </a:rPr>
              <a:t>«Кластер</a:t>
            </a:r>
            <a:r>
              <a:rPr lang="ru-RU" sz="2400" dirty="0">
                <a:solidFill>
                  <a:srgbClr val="FF0000"/>
                </a:solidFill>
                <a:latin typeface="Times New Roman"/>
              </a:rPr>
              <a:t>» в переводе означает «пучок», «созвездие». </a:t>
            </a:r>
            <a:endParaRPr lang="ru-RU" sz="2400" dirty="0">
              <a:solidFill>
                <a:srgbClr val="FF0000"/>
              </a:solidFill>
              <a:effectLst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97" y="1360736"/>
            <a:ext cx="832180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0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29391" y="697652"/>
            <a:ext cx="8285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/>
                <a:ea typeface="Times New Roman"/>
                <a:cs typeface="Times New Roman"/>
              </a:rPr>
              <a:t>Я И МОЯ МАЛАЯ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/>
                <a:ea typeface="Times New Roman"/>
                <a:cs typeface="Times New Roman"/>
              </a:rPr>
              <a:t>РОДИНА (проект ученика 1 А класса Бесчастнова Ивана</a:t>
            </a:r>
            <a:endParaRPr lang="ru-RU" sz="11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92874"/>
            <a:ext cx="839108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070475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МОЯ – потому что здесь моя семья, мои друзья, мой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дом,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моя школа…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5070475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МАЛАЯ – потому что это маленькая частичка моей необъятной страны.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РОДИНА – потому что здесь живут родные моему сердцу люди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Продам - трехкомнатную квартиру - ул. К.Иванова, 81 (3 200 000 руб.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3" t="4737" r="12120" b="3684"/>
          <a:stretch/>
        </p:blipFill>
        <p:spPr bwMode="auto">
          <a:xfrm>
            <a:off x="3275856" y="2834427"/>
            <a:ext cx="2351782" cy="1962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D:\Сохранённое\Марина\Фото\стрижи 2014\IMG_118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6" t="26725" r="34653" b="22414"/>
          <a:stretch/>
        </p:blipFill>
        <p:spPr bwMode="auto">
          <a:xfrm>
            <a:off x="429391" y="2320788"/>
            <a:ext cx="2260643" cy="2044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D:\Сохранённое\Марина\Фото\IMG_112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0" t="8256" r="13278" b="-8256"/>
          <a:stretch/>
        </p:blipFill>
        <p:spPr bwMode="auto">
          <a:xfrm>
            <a:off x="6300192" y="2212776"/>
            <a:ext cx="2016224" cy="2260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4797152"/>
            <a:ext cx="817505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Это дом, в котором мы живем - ул. Константина Иванова, 81.  А вот радугу и «Стрижей» мы сфотографировали из окна нашей кухни.</a:t>
            </a:r>
            <a:endParaRPr lang="ru-RU" sz="2400" dirty="0">
              <a:solidFill>
                <a:srgbClr val="00206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1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Сохранённое\Марина\Сохранено на карту памяти 16.04.2014\фото\ваня\осень 2012\1110201205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7347" r="28965" b="15043"/>
          <a:stretch/>
        </p:blipFill>
        <p:spPr bwMode="auto">
          <a:xfrm>
            <a:off x="395536" y="859946"/>
            <a:ext cx="2158107" cy="2641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:\Сохранённое\Марина\Сохранено на карту памяти 16.04.2014\фото\ваня\лето 2013\1707201311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20560"/>
          <a:stretch/>
        </p:blipFill>
        <p:spPr bwMode="auto">
          <a:xfrm>
            <a:off x="3275856" y="1772816"/>
            <a:ext cx="2353176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D:\Сохранённое\Марина\Фото\0107201424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r="14816" b="8936"/>
          <a:stretch/>
        </p:blipFill>
        <p:spPr bwMode="auto">
          <a:xfrm>
            <a:off x="6168022" y="859946"/>
            <a:ext cx="2190239" cy="2203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725144"/>
            <a:ext cx="835292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 это мой любимый парк между ул. К. Иванова и ул. Афанасьева. Я здесь гуляю в любое время года.</a:t>
            </a:r>
            <a:endParaRPr lang="ru-RU" sz="2400" dirty="0">
              <a:solidFill>
                <a:srgbClr val="00206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Сохранённое\Марина\Фото\Ваня\лето 2014\IMG_116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22" b="9210"/>
          <a:stretch/>
        </p:blipFill>
        <p:spPr bwMode="auto">
          <a:xfrm>
            <a:off x="274700" y="692696"/>
            <a:ext cx="3577219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:\Сохранённое\Марина\Сохранено на карту памяти 16.04.2014\фото\новый год 2013\IMG_068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9" t="3113" r="2803" b="19060"/>
          <a:stretch/>
        </p:blipFill>
        <p:spPr bwMode="auto">
          <a:xfrm>
            <a:off x="5076056" y="721544"/>
            <a:ext cx="3396224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03768" y="3861048"/>
            <a:ext cx="720080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А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это наш чудесный и красивый залив.  Здесь я тоже часто гуляю.  У нас есть традиция в ночь на 31 декабря обязательно ходить с нашими друзьями на «народные гулянья» на красную площадь. </a:t>
            </a:r>
            <a:endParaRPr lang="ru-RU" sz="2400" dirty="0">
              <a:solidFill>
                <a:srgbClr val="00206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1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Сохранённое\Марина\Сохранено на карту памяти 16.04.2014\фото\ваня\IMG_106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r="15166" b="10476"/>
          <a:stretch/>
        </p:blipFill>
        <p:spPr bwMode="auto">
          <a:xfrm>
            <a:off x="323528" y="620688"/>
            <a:ext cx="1828800" cy="3288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:\Сохранённое\Марина\Сохранено на карту памяти 16.04.2014\фото\ваня\IMG_106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4" t="3964" r="24051" b="8228"/>
          <a:stretch/>
        </p:blipFill>
        <p:spPr bwMode="auto">
          <a:xfrm>
            <a:off x="3203848" y="1412776"/>
            <a:ext cx="1687195" cy="205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221088"/>
            <a:ext cx="468052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Готовлюсь ко дню космонавтики – лично посетил памятник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Ю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Гагарину и  А. Николаеву</a:t>
            </a:r>
            <a:endParaRPr lang="ru-RU" sz="2400" dirty="0">
              <a:solidFill>
                <a:srgbClr val="00206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9" name="Рисунок 8" descr="Чебоксары сегодня. Мониторинг блогосферы Чувашии.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6892" r="8598" b="15541"/>
          <a:stretch/>
        </p:blipFill>
        <p:spPr bwMode="auto">
          <a:xfrm>
            <a:off x="5652120" y="1825747"/>
            <a:ext cx="3075305" cy="1662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00091" y="4300509"/>
            <a:ext cx="357936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Это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завод, где 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уже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15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лет работает мой папа.</a:t>
            </a:r>
            <a:endParaRPr lang="ru-RU" sz="2400" dirty="0">
              <a:solidFill>
                <a:srgbClr val="00206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1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Сохранённое\Марина\Сохранено на карту памяти 16.04.2014\фото\ваня\детский сад\выпускной 2013\Фотографии\DSC_792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7" b="9328"/>
          <a:stretch/>
        </p:blipFill>
        <p:spPr bwMode="auto">
          <a:xfrm>
            <a:off x="353064" y="764704"/>
            <a:ext cx="2100580" cy="1376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:\Сохранённое\Марина\Сохранено на карту памяти 16.04.2014\фото\ваня\детский сад\выпускной 2013\Фотографии\DSC_814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6037" r="1950" b="7288"/>
          <a:stretch/>
        </p:blipFill>
        <p:spPr bwMode="auto">
          <a:xfrm>
            <a:off x="2843807" y="901883"/>
            <a:ext cx="2701925" cy="1587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725144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вот и  мой любимый детский сад-школа №2.  Сюда я пришел, когда мне было всего 3 года. А сегодня  мне почти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семь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-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первоклассник.</a:t>
            </a:r>
          </a:p>
        </p:txBody>
      </p:sp>
      <p:pic>
        <p:nvPicPr>
          <p:cNvPr id="9" name="Рисунок 8" descr="D:\Сохранённое\Марина\Фото\Ваня\Выпускной 2014\DSC0461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" t="14240" r="6081" b="6411"/>
          <a:stretch/>
        </p:blipFill>
        <p:spPr bwMode="auto">
          <a:xfrm>
            <a:off x="6084168" y="1279077"/>
            <a:ext cx="2524760" cy="1531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D:\Сохранённое\Марина\Фото\Ваня\1 сентября 2014\IMG_124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t="18492" r="25704" b="8542"/>
          <a:stretch/>
        </p:blipFill>
        <p:spPr bwMode="auto">
          <a:xfrm>
            <a:off x="377829" y="2541722"/>
            <a:ext cx="2051050" cy="1820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D:\Сохранённое\Марина\Фото\Ваня\1 сентября 2014\IMG_1200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8" t="10444" r="19472" b="12968"/>
          <a:stretch/>
        </p:blipFill>
        <p:spPr bwMode="auto">
          <a:xfrm>
            <a:off x="3640215" y="2782156"/>
            <a:ext cx="1562100" cy="15278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D:\Сохранённое\Марина\Фото\Ваня\1 сентября 2014\IMG_1249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6" t="3185" r="14543" b="12102"/>
          <a:stretch/>
        </p:blipFill>
        <p:spPr bwMode="auto">
          <a:xfrm>
            <a:off x="6776159" y="2996952"/>
            <a:ext cx="1612265" cy="1539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оле 49"/>
          <p:cNvSpPr txBox="1"/>
          <p:nvPr/>
        </p:nvSpPr>
        <p:spPr>
          <a:xfrm>
            <a:off x="3507025" y="642484"/>
            <a:ext cx="1235075" cy="21336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1" vert="horz" wrap="square" lIns="91440" tIns="45720" rIns="91440" bIns="45720" numCol="1" spcCol="0" rtlCol="0" fromWordArt="0" anchor="t" anchorCtr="0" forceAA="0" compatLnSpc="1">
            <a:prstTxWarp prst="textArchDown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>
                <a:ln w="5080" cap="flat" cmpd="sng" algn="ctr">
                  <a:solidFill>
                    <a:srgbClr val="4F81BD"/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outerShdw blurRad="38100" dist="32004" dir="540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гр. Березка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77166" y="803543"/>
            <a:ext cx="133876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n w="5080" cap="flat" cmpd="sng" algn="ctr">
                  <a:solidFill>
                    <a:srgbClr val="4F81BD"/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outerShdw blurRad="38100" dist="32004" dir="540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гр. Гномики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61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980730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Наша планета называется   …</a:t>
            </a:r>
            <a:endParaRPr lang="ru-RU" sz="36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48264" y="980730"/>
            <a:ext cx="14702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Земля.</a:t>
            </a:r>
            <a:endParaRPr lang="ru-RU" sz="3600" dirty="0">
              <a:solidFill>
                <a:srgbClr val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916834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Мы живём на материке … </a:t>
            </a:r>
            <a:endParaRPr lang="ru-RU" sz="36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22993" y="1993795"/>
            <a:ext cx="1877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Евразия.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3071411"/>
            <a:ext cx="36567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Наша страна - …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74085" y="3058689"/>
            <a:ext cx="1656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Россия.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99592" y="4005066"/>
            <a:ext cx="43236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Столица России - …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03607" y="4005066"/>
            <a:ext cx="17940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Москва.</a:t>
            </a:r>
          </a:p>
        </p:txBody>
      </p:sp>
    </p:spTree>
    <p:extLst>
      <p:ext uri="{BB962C8B-B14F-4D97-AF65-F5344CB8AC3E}">
        <p14:creationId xmlns:p14="http://schemas.microsoft.com/office/powerpoint/2010/main" val="132435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5536" y="692696"/>
            <a:ext cx="7992888" cy="504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Моя родословная. Творческая работа по этапам.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Разъяснение принципа построения генеалогического дерева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Исследование родословной своей семьи, построение генеалогического древа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Описание истории своей семьи, связанную с родным городом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Оформление творческих работ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Сочинение стихов о своей семье, выполнение рисунков, сбор фотографий на тему «Моя семья»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Совместный праздник для учеников и родителей.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AutoNum type="arabicPeriod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</a:rPr>
              <a:t>Выставка работ в классе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161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108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49757" y="5690865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Родословная выполнена  программой </a:t>
            </a:r>
            <a:r>
              <a:rPr lang="ru-RU" dirty="0">
                <a:solidFill>
                  <a:srgbClr val="002060"/>
                </a:solidFill>
              </a:rPr>
              <a:t>для создания генеалогического дерева  «Семейная              летопись» [Электронный ресурс] URL: http://  www.the-family-chronicle.com </a:t>
            </a:r>
          </a:p>
        </p:txBody>
      </p:sp>
    </p:spTree>
    <p:extLst>
      <p:ext uri="{BB962C8B-B14F-4D97-AF65-F5344CB8AC3E}">
        <p14:creationId xmlns:p14="http://schemas.microsoft.com/office/powerpoint/2010/main" val="41161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92088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3848" y="894310"/>
            <a:ext cx="2444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kern="0" dirty="0" smtClean="0">
                <a:solidFill>
                  <a:srgbClr val="FF0000"/>
                </a:solidFill>
                <a:latin typeface="Times New Roman" pitchFamily="18" charset="0"/>
              </a:rPr>
              <a:t>Кластер «Семья»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1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15616" y="740422"/>
            <a:ext cx="74888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Синквейн</a:t>
            </a:r>
            <a:r>
              <a:rPr kumimoji="0" lang="ru-RU" sz="4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«Прабабушка»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Рисунок 2" descr="F:\0\Отсканировано 29.09.2012 18-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68" y="1412775"/>
            <a:ext cx="2874962" cy="407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:\Scan_4\002_.jpg"/>
          <p:cNvPicPr/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368266" y="3514318"/>
            <a:ext cx="2700300" cy="2967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874962" y="1509863"/>
            <a:ext cx="5729486" cy="259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Красавица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Добрая, трудолюбивая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Вяжет, переживает, заботится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Меня обнимает, любовью озаряет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Семья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5187376"/>
            <a:ext cx="1997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Андреева</a:t>
            </a:r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Валентина</a:t>
            </a:r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Ефимовна</a:t>
            </a:r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1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23728" y="78771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</a:rPr>
              <a:t>Проектная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задача</a:t>
            </a: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</a:rPr>
              <a:t>«Моя малая родина» 2 класс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43" y="1988840"/>
            <a:ext cx="6005513" cy="40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1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635896" y="786542"/>
            <a:ext cx="24144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+mj-cs"/>
              </a:rPr>
              <a:t>ЗАДАНИЕ 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489" y="1700808"/>
            <a:ext cx="8064896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</a:rPr>
              <a:t>Андрей                      Гриша                                     Даша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</a:rPr>
              <a:t>38 -  29 = 19               6+3=10                                  38-29=9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2400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2400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Нашли правильный ответ? Теперь вы знаете количество городов Чувашии Дайте советы каждому, кто ошибся при решении примеров, и составьте для них тренировочные упражнения. </a:t>
            </a:r>
          </a:p>
        </p:txBody>
      </p:sp>
    </p:spTree>
    <p:extLst>
      <p:ext uri="{BB962C8B-B14F-4D97-AF65-F5344CB8AC3E}">
        <p14:creationId xmlns:p14="http://schemas.microsoft.com/office/powerpoint/2010/main" val="17321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131840" y="786542"/>
            <a:ext cx="24144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ЗАДАНИЕ 2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916832"/>
            <a:ext cx="8064896" cy="373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5125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</a:pPr>
            <a:r>
              <a:rPr lang="ru-RU" sz="3200" kern="0" dirty="0" smtClean="0">
                <a:solidFill>
                  <a:srgbClr val="002060"/>
                </a:solidFill>
                <a:latin typeface="Times New Roman" pitchFamily="18" charset="0"/>
              </a:rPr>
              <a:t>Ванчебоксарыгщголдканашьжэхтбалатырьоемарпосадсвкядринмиктцивильскаешумерлязшщгнкозловкамипреновочебоксарскболгэимккст</a:t>
            </a:r>
          </a:p>
          <a:p>
            <a:pPr lvl="0" indent="365125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</a:pPr>
            <a:endParaRPr lang="ru-RU" sz="3200" kern="0" dirty="0">
              <a:solidFill>
                <a:srgbClr val="002060"/>
              </a:solidFill>
              <a:latin typeface="Times New Roman" pitchFamily="18" charset="0"/>
            </a:endParaRPr>
          </a:p>
          <a:p>
            <a:pPr lvl="0" indent="365125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</a:pPr>
            <a:r>
              <a:rPr lang="ru-RU" sz="3200" kern="0" dirty="0" smtClean="0">
                <a:solidFill>
                  <a:srgbClr val="FF0000"/>
                </a:solidFill>
                <a:latin typeface="Times New Roman" pitchFamily="18" charset="0"/>
              </a:rPr>
              <a:t>Расшифруйте  </a:t>
            </a:r>
            <a:r>
              <a:rPr lang="ru-RU" sz="3200" kern="0" dirty="0">
                <a:solidFill>
                  <a:srgbClr val="FF0000"/>
                </a:solidFill>
                <a:latin typeface="Times New Roman" pitchFamily="18" charset="0"/>
              </a:rPr>
              <a:t>города Чувашии. Обозначьте их на карте.</a:t>
            </a:r>
            <a:r>
              <a:rPr lang="ru-RU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61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975399"/>
            <a:ext cx="40324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5125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</a:pPr>
            <a:r>
              <a:rPr lang="ru-RU" sz="3600" kern="0" dirty="0" smtClean="0">
                <a:solidFill>
                  <a:srgbClr val="FFFFFF"/>
                </a:solidFill>
                <a:latin typeface="Times New Roman" pitchFamily="18" charset="0"/>
              </a:rPr>
              <a:t>Ван</a:t>
            </a:r>
            <a:r>
              <a:rPr lang="ru-RU" sz="3600" kern="0" dirty="0" smtClean="0">
                <a:solidFill>
                  <a:srgbClr val="002060"/>
                </a:solidFill>
                <a:latin typeface="Times New Roman" pitchFamily="18" charset="0"/>
              </a:rPr>
              <a:t>чебоксары</a:t>
            </a:r>
            <a:r>
              <a:rPr lang="ru-RU" sz="3600" kern="0" dirty="0" smtClean="0">
                <a:solidFill>
                  <a:srgbClr val="FFFFFF"/>
                </a:solidFill>
                <a:latin typeface="Times New Roman" pitchFamily="18" charset="0"/>
              </a:rPr>
              <a:t>гщголд</a:t>
            </a:r>
            <a:r>
              <a:rPr lang="ru-RU" sz="3600" kern="0" dirty="0" smtClean="0">
                <a:solidFill>
                  <a:srgbClr val="002060"/>
                </a:solidFill>
                <a:latin typeface="Times New Roman" pitchFamily="18" charset="0"/>
              </a:rPr>
              <a:t>канаш</a:t>
            </a:r>
            <a:r>
              <a:rPr lang="ru-RU" sz="3600" kern="0" dirty="0" smtClean="0">
                <a:solidFill>
                  <a:srgbClr val="FFFFFF"/>
                </a:solidFill>
                <a:latin typeface="Times New Roman" pitchFamily="18" charset="0"/>
              </a:rPr>
              <a:t>ьжэхтбв</a:t>
            </a:r>
            <a:r>
              <a:rPr lang="ru-RU" sz="3600" kern="0" dirty="0" smtClean="0">
                <a:solidFill>
                  <a:srgbClr val="002060"/>
                </a:solidFill>
                <a:latin typeface="Times New Roman" pitchFamily="18" charset="0"/>
              </a:rPr>
              <a:t>алатырь</a:t>
            </a:r>
            <a:r>
              <a:rPr lang="ru-RU" sz="3600" kern="0" dirty="0" smtClean="0">
                <a:solidFill>
                  <a:srgbClr val="FFFFFF"/>
                </a:solidFill>
                <a:latin typeface="Times New Roman" pitchFamily="18" charset="0"/>
              </a:rPr>
              <a:t>ое</a:t>
            </a:r>
            <a:r>
              <a:rPr lang="ru-RU" sz="3600" kern="0" dirty="0" smtClean="0">
                <a:solidFill>
                  <a:srgbClr val="002060"/>
                </a:solidFill>
                <a:latin typeface="Times New Roman" pitchFamily="18" charset="0"/>
              </a:rPr>
              <a:t>марпосад</a:t>
            </a:r>
            <a:r>
              <a:rPr lang="ru-RU" sz="3600" kern="0" dirty="0" smtClean="0">
                <a:solidFill>
                  <a:srgbClr val="FFFFFF"/>
                </a:solidFill>
                <a:latin typeface="Times New Roman" pitchFamily="18" charset="0"/>
              </a:rPr>
              <a:t>свк</a:t>
            </a:r>
            <a:r>
              <a:rPr lang="ru-RU" sz="3600" kern="0" dirty="0" smtClean="0">
                <a:solidFill>
                  <a:srgbClr val="002060"/>
                </a:solidFill>
                <a:latin typeface="Times New Roman" pitchFamily="18" charset="0"/>
              </a:rPr>
              <a:t>ядрин</a:t>
            </a:r>
            <a:r>
              <a:rPr lang="ru-RU" sz="3600" kern="0" dirty="0" smtClean="0">
                <a:solidFill>
                  <a:srgbClr val="FFFFFF"/>
                </a:solidFill>
                <a:latin typeface="Times New Roman" pitchFamily="18" charset="0"/>
              </a:rPr>
              <a:t>миктапро</a:t>
            </a:r>
            <a:r>
              <a:rPr lang="ru-RU" sz="3600" kern="0" dirty="0" smtClean="0">
                <a:solidFill>
                  <a:srgbClr val="002060"/>
                </a:solidFill>
                <a:latin typeface="Times New Roman" pitchFamily="18" charset="0"/>
              </a:rPr>
              <a:t>цивильск</a:t>
            </a:r>
            <a:r>
              <a:rPr lang="ru-RU" sz="3600" kern="0" dirty="0" smtClean="0">
                <a:solidFill>
                  <a:srgbClr val="FFFFFF"/>
                </a:solidFill>
                <a:latin typeface="Times New Roman" pitchFamily="18" charset="0"/>
              </a:rPr>
              <a:t>а</a:t>
            </a:r>
            <a:r>
              <a:rPr lang="ru-RU" sz="3600" kern="0" dirty="0" smtClean="0">
                <a:solidFill>
                  <a:srgbClr val="002060"/>
                </a:solidFill>
                <a:latin typeface="Times New Roman" pitchFamily="18" charset="0"/>
              </a:rPr>
              <a:t>шумерля</a:t>
            </a:r>
            <a:r>
              <a:rPr lang="ru-RU" sz="3600" kern="0" dirty="0" smtClean="0">
                <a:solidFill>
                  <a:srgbClr val="FFFFFF"/>
                </a:solidFill>
                <a:latin typeface="Times New Roman" pitchFamily="18" charset="0"/>
              </a:rPr>
              <a:t>зшщгн</a:t>
            </a:r>
            <a:r>
              <a:rPr lang="ru-RU" sz="3600" kern="0" dirty="0" smtClean="0">
                <a:solidFill>
                  <a:srgbClr val="002060"/>
                </a:solidFill>
                <a:latin typeface="Times New Roman" pitchFamily="18" charset="0"/>
              </a:rPr>
              <a:t>козловка</a:t>
            </a:r>
            <a:r>
              <a:rPr lang="ru-RU" sz="3600" kern="0" dirty="0" smtClean="0">
                <a:solidFill>
                  <a:srgbClr val="FFFFFF"/>
                </a:solidFill>
                <a:latin typeface="Times New Roman" pitchFamily="18" charset="0"/>
              </a:rPr>
              <a:t>мипре</a:t>
            </a:r>
            <a:r>
              <a:rPr lang="ru-RU" sz="3600" kern="0" dirty="0" smtClean="0">
                <a:solidFill>
                  <a:srgbClr val="002060"/>
                </a:solidFill>
                <a:latin typeface="Times New Roman" pitchFamily="18" charset="0"/>
              </a:rPr>
              <a:t>новочебоксарск</a:t>
            </a:r>
            <a:r>
              <a:rPr lang="ru-RU" sz="3600" kern="0" dirty="0" smtClean="0">
                <a:solidFill>
                  <a:srgbClr val="FFFFFF"/>
                </a:solidFill>
                <a:latin typeface="Times New Roman" pitchFamily="18" charset="0"/>
              </a:rPr>
              <a:t>болгэимккст</a:t>
            </a:r>
            <a:endParaRPr lang="ru-RU" sz="3600" kern="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7" name="Picture 4" descr="Карта Чуваши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93" y="620688"/>
            <a:ext cx="4175869" cy="565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1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508715" y="832755"/>
            <a:ext cx="24144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ЗАДАНИЕ 3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772816"/>
            <a:ext cx="82089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5125" algn="just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</a:pP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Йондо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зи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хишчул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цищьлавишыв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яандоран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авлом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теачилев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5,6,3,21,26,12,21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Улснат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Олширп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ямерв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ьтавадыв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Улснат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9,1,14,21,8. Оп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юачыбо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атсевен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анжлод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ьтазакоп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мядюл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иовс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иквишыв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ыботч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есв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иланзу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яакак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ано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14,1,19,20,6,18,10,24,1.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Ясларбос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доран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ясьтавобюлоп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мовтссукси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ыциньледокур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, а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ясьтавобюл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мечен.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Илатс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ясьтатпеш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ихуратс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еылемуен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икур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лом,у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ытсевен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яьтсачс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с йен 8,6,15,10,23,21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ен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ьтадив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Ьсалунбылу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Улснат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алисорпоп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тслох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и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улги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с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имактин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. Ан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молеб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етслох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ьсиливяоп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ырозу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. И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есв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иледиву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йынченлос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ьнед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еинйарксеб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ялоп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, 9,6,13,7,15,21,32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уварт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 и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еынсарк</a:t>
            </a:r>
            <a:r>
              <a:rPr lang="ru-RU" sz="24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2060"/>
                </a:solidFill>
                <a:latin typeface="Times New Roman" pitchFamily="18" charset="0"/>
              </a:rPr>
              <a:t>ытевц</a:t>
            </a: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18097" y="1417530"/>
            <a:ext cx="36695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Прочитайте легенду.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7212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9552" y="837011"/>
            <a:ext cx="8229600" cy="60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ЗАДАНИЕ 4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/>
            </a:r>
            <a:b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Используя чувашские швы, выполните композицию салфетки и  вышейте.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</a:p>
        </p:txBody>
      </p:sp>
      <p:pic>
        <p:nvPicPr>
          <p:cNvPr id="7" name="Picture 3" descr="сканирование00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552" y="1726407"/>
            <a:ext cx="40386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 descr="сканирование00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895476"/>
            <a:ext cx="4043363" cy="402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94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06536" y="840994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kern="0" dirty="0">
                <a:solidFill>
                  <a:srgbClr val="460000"/>
                </a:solidFill>
                <a:latin typeface="Times New Roman" pitchFamily="18" charset="0"/>
                <a:cs typeface="Times New Roman" pitchFamily="18" charset="0"/>
              </a:rPr>
              <a:t>Моя малая родина - </a:t>
            </a:r>
            <a:r>
              <a:rPr lang="ru-RU" sz="36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endParaRPr lang="ru-RU" kern="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1" y="714357"/>
            <a:ext cx="2584928" cy="101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5635" y="1556793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kern="0" dirty="0">
                <a:solidFill>
                  <a:srgbClr val="460000"/>
                </a:solidFill>
                <a:latin typeface="Times New Roman" pitchFamily="18" charset="0"/>
                <a:cs typeface="Times New Roman" pitchFamily="18" charset="0"/>
              </a:rPr>
              <a:t>На западе Чувашия граничит с … </a:t>
            </a:r>
            <a:endParaRPr lang="ru-RU" kern="0" dirty="0">
              <a:solidFill>
                <a:srgbClr val="46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2191" y="2211573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Нижегородской областью,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2192" y="2924945"/>
            <a:ext cx="3344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kern="0" dirty="0">
                <a:solidFill>
                  <a:srgbClr val="460000"/>
                </a:solidFill>
                <a:latin typeface="Times New Roman" pitchFamily="18" charset="0"/>
                <a:cs typeface="Times New Roman" pitchFamily="18" charset="0"/>
              </a:rPr>
              <a:t>на севере – с … </a:t>
            </a:r>
            <a:endParaRPr lang="ru-RU" kern="0" dirty="0">
              <a:solidFill>
                <a:srgbClr val="46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69863" y="2958740"/>
            <a:ext cx="4932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Республикой Марий Эл,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7001" y="3646766"/>
            <a:ext cx="3771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kern="0" dirty="0">
                <a:solidFill>
                  <a:srgbClr val="460000"/>
                </a:solidFill>
                <a:latin typeface="Times New Roman" pitchFamily="18" charset="0"/>
                <a:cs typeface="Times New Roman" pitchFamily="18" charset="0"/>
              </a:rPr>
              <a:t>на востоке – с … </a:t>
            </a:r>
            <a:endParaRPr lang="ru-RU" kern="0" dirty="0">
              <a:solidFill>
                <a:srgbClr val="46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92245" y="4573450"/>
            <a:ext cx="5364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Ульяновской областью,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1561" y="5301209"/>
            <a:ext cx="3771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kern="0" dirty="0">
                <a:solidFill>
                  <a:srgbClr val="460000"/>
                </a:solidFill>
                <a:latin typeface="Times New Roman" pitchFamily="18" charset="0"/>
                <a:cs typeface="Times New Roman" pitchFamily="18" charset="0"/>
              </a:rPr>
              <a:t>на юго-западе – с </a:t>
            </a:r>
            <a:r>
              <a:rPr lang="ru-RU" sz="3600" kern="0" dirty="0">
                <a:solidFill>
                  <a:srgbClr val="0B093D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endParaRPr lang="ru-RU" kern="0" dirty="0">
              <a:solidFill>
                <a:srgbClr val="0B093D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87781" y="5279853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</a:pPr>
            <a:r>
              <a:rPr lang="ru-RU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Республикой Мордовия.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87782" y="3571276"/>
            <a:ext cx="4960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Республикой Татарстан,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7000" y="4509121"/>
            <a:ext cx="27350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kern="0" dirty="0">
                <a:solidFill>
                  <a:srgbClr val="460000"/>
                </a:solidFill>
                <a:latin typeface="Times New Roman" pitchFamily="18" charset="0"/>
                <a:cs typeface="Times New Roman" pitchFamily="18" charset="0"/>
              </a:rPr>
              <a:t>на юге – с …</a:t>
            </a:r>
            <a:endParaRPr lang="ru-RU" dirty="0">
              <a:solidFill>
                <a:srgbClr val="4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1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:\Фотографии\фото школа\выпуск 2010-2014\2 класс\Экскурсия по музею\IMG_03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298"/>
            <a:ext cx="9144000" cy="5917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2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27584" y="620688"/>
            <a:ext cx="77768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ЗАДАНИЕ 5</a:t>
            </a:r>
            <a:b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Составьте  ребусы, чтобы получились слова, </a:t>
            </a:r>
            <a:b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обозначающие членов вашей семьи на чувашском языке </a:t>
            </a:r>
            <a:b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1770063"/>
            <a:ext cx="6669087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сканирование0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17299"/>
            <a:ext cx="1485900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6" descr="сканирование00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10" y="3875673"/>
            <a:ext cx="10795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947411"/>
            <a:ext cx="1667879" cy="93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94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5536" y="54868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kern="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Наши ученики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– будущее нашей страны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IMG_00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01" y="1195011"/>
            <a:ext cx="5832475" cy="437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354" y="5556708"/>
            <a:ext cx="6481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</a:rPr>
              <a:t>Любить Отечество велит природа нас,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</a:rPr>
              <a:t>А знать его – вот честь, достоинство и долг.</a:t>
            </a:r>
          </a:p>
        </p:txBody>
      </p:sp>
    </p:spTree>
    <p:extLst>
      <p:ext uri="{BB962C8B-B14F-4D97-AF65-F5344CB8AC3E}">
        <p14:creationId xmlns:p14="http://schemas.microsoft.com/office/powerpoint/2010/main" val="357494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Презентация" r:id="rId3" imgW="4570330" imgH="3427597" progId="">
                  <p:embed/>
                </p:oleObj>
              </mc:Choice>
              <mc:Fallback>
                <p:oleObj name="Презентация" r:id="rId3" imgW="4570330" imgH="34275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6" descr="hom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7" y="-60288"/>
            <a:ext cx="9028675" cy="608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IMG_03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" y="-41672"/>
            <a:ext cx="3939857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IMG_039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-60288"/>
            <a:ext cx="3923928" cy="236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5516" y="6091555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Экскурсия для родителей, учеников и педагогов   школы «Знаете ли вы страну такую…» по школьному краеведческому музею.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8" name="Picture 14" descr="IMG_038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4437112"/>
            <a:ext cx="2416539" cy="160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 descr="IMG_034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77340" y="3651490"/>
            <a:ext cx="29527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823" y="2644515"/>
            <a:ext cx="2461948" cy="163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04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10205" y="1069796"/>
            <a:ext cx="77235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b="1" i="1" dirty="0"/>
          </a:p>
        </p:txBody>
      </p:sp>
      <p:pic>
        <p:nvPicPr>
          <p:cNvPr id="3075" name="Picture 3" descr="I:\Фотографии\фото школа\Коллеги и я\выпускники_и_учителя\школа чувашский праздник\IMG_02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6" y="2085459"/>
            <a:ext cx="5184768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94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/>
          </p:nvPr>
        </p:nvSpPr>
        <p:spPr>
          <a:xfrm>
            <a:off x="179512" y="470297"/>
            <a:ext cx="8373616" cy="591740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460000"/>
                </a:solidFill>
                <a:latin typeface="Times New Roman" pitchFamily="18" charset="0"/>
                <a:cs typeface="Times New Roman" pitchFamily="18" charset="0"/>
              </a:rPr>
              <a:t>Столица Чувашской Республики …</a:t>
            </a:r>
            <a:endParaRPr lang="ru-RU" dirty="0">
              <a:solidFill>
                <a:srgbClr val="46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32240" y="569404"/>
            <a:ext cx="2194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Чебоксары</a:t>
            </a:r>
            <a:r>
              <a:rPr lang="ru-RU" sz="3200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154179"/>
            <a:ext cx="5975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3200" kern="0" dirty="0">
                <a:solidFill>
                  <a:srgbClr val="460000"/>
                </a:solidFill>
                <a:latin typeface="Times New Roman" pitchFamily="18" charset="0"/>
                <a:cs typeface="Times New Roman" pitchFamily="18" charset="0"/>
              </a:rPr>
              <a:t>Всего в Чувашии … городов: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71117" y="1154179"/>
            <a:ext cx="3960520" cy="5312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Чебоксары  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Канаш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Новочебоксарск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Алатырь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Шумерля  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32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Козловка</a:t>
            </a:r>
            <a:endParaRPr lang="ru-RU" sz="32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Цивильск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Мариинский Посад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Ядрин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40" y="981077"/>
            <a:ext cx="83502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92313"/>
            <a:ext cx="3188656" cy="4158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13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9" y="8659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739558"/>
            <a:ext cx="878497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i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Портрет выпускника начальной школы: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0455" y="1360739"/>
            <a:ext cx="8352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любящий свой народ, свой край и свою Родину; </a:t>
            </a: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уважающий и принимающий ценности семьи и общества; </a:t>
            </a: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любознательный, активно и заинтересованно познающий мир;</a:t>
            </a: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владеющий основами умения учиться,  способный к организации собственной деятельности; </a:t>
            </a: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готовый самостоятельно действовать и отвечать за свои поступки перед семьей и обществом; </a:t>
            </a: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доброжелательный, умеющий слушать и слышать собеседника, обосновывать свою позицию, высказывать свое мнение.</a:t>
            </a:r>
          </a:p>
        </p:txBody>
      </p:sp>
    </p:spTree>
    <p:extLst>
      <p:ext uri="{BB962C8B-B14F-4D97-AF65-F5344CB8AC3E}">
        <p14:creationId xmlns:p14="http://schemas.microsoft.com/office/powerpoint/2010/main" val="103903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55778" y="688689"/>
            <a:ext cx="3823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Составление загадок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3589" y="1273463"/>
            <a:ext cx="7867859" cy="233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Звенит, но не колокольчик, </a:t>
            </a:r>
          </a:p>
          <a:p>
            <a:r>
              <a:rPr lang="ru-RU" sz="32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Блестит, но не зеркало,</a:t>
            </a:r>
          </a:p>
          <a:p>
            <a:r>
              <a:rPr lang="ru-RU" sz="32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Одевают на голову, но не колпак.</a:t>
            </a:r>
          </a:p>
          <a:p>
            <a:r>
              <a:rPr lang="ru-RU" sz="32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Носили чувашские девушки до замужества.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3429001"/>
            <a:ext cx="3541415" cy="28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0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64944" y="503080"/>
            <a:ext cx="8280920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3200" kern="0" dirty="0">
                <a:solidFill>
                  <a:srgbClr val="002060"/>
                </a:solidFill>
                <a:latin typeface="Times New Roman" pitchFamily="18" charset="0"/>
              </a:rPr>
              <a:t>Родина А. Г. Николаева.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3200" kern="0" dirty="0">
                <a:solidFill>
                  <a:srgbClr val="002060"/>
                </a:solidFill>
                <a:latin typeface="Times New Roman" pitchFamily="18" charset="0"/>
              </a:rPr>
              <a:t>   Дубрава. Здесь … лучи дробятся в листве и осыпают землю …зайчиками. Вдали,  на взгорье, виднеется селение Шоршелы. Дома стоят на … горе. А внизу серебром сверкает … река </a:t>
            </a:r>
            <a:r>
              <a:rPr lang="ru-RU" sz="3200" kern="0" dirty="0" err="1">
                <a:solidFill>
                  <a:srgbClr val="002060"/>
                </a:solidFill>
                <a:latin typeface="Times New Roman" pitchFamily="18" charset="0"/>
              </a:rPr>
              <a:t>Цивиль</a:t>
            </a:r>
            <a:r>
              <a:rPr lang="ru-RU" sz="3200" kern="0" dirty="0">
                <a:solidFill>
                  <a:srgbClr val="002060"/>
                </a:solidFill>
                <a:latin typeface="Times New Roman" pitchFamily="18" charset="0"/>
              </a:rPr>
              <a:t>. В Шоршелах … родники. Вода в них хрустально … . И своё название  село получило от них. « Шоршелы» в переводе на … означает «… ключи». Тут родился и провёл детство … космонавт А. Г. Николаев.</a:t>
            </a:r>
          </a:p>
        </p:txBody>
      </p:sp>
    </p:spTree>
    <p:extLst>
      <p:ext uri="{BB962C8B-B14F-4D97-AF65-F5344CB8AC3E}">
        <p14:creationId xmlns:p14="http://schemas.microsoft.com/office/powerpoint/2010/main" val="10640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87705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3354" y="837012"/>
            <a:ext cx="6625167" cy="2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2055" name="Picture 13" descr="uz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552" y="548680"/>
            <a:ext cx="7992888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</a:pPr>
            <a:r>
              <a:rPr lang="ru-RU" sz="3200" kern="0" dirty="0">
                <a:solidFill>
                  <a:srgbClr val="002060"/>
                </a:solidFill>
                <a:latin typeface="Times New Roman" pitchFamily="18" charset="0"/>
              </a:rPr>
              <a:t>Родина А. Г. Николаева.</a:t>
            </a:r>
          </a:p>
          <a:p>
            <a:pPr lvl="0" algn="just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</a:pPr>
            <a:r>
              <a:rPr lang="ru-RU" sz="3200" kern="0" dirty="0">
                <a:solidFill>
                  <a:srgbClr val="FFFFFF"/>
                </a:solidFill>
                <a:latin typeface="Times New Roman" pitchFamily="18" charset="0"/>
              </a:rPr>
              <a:t>   </a:t>
            </a:r>
            <a:r>
              <a:rPr lang="ru-RU" sz="3200" kern="0" dirty="0">
                <a:solidFill>
                  <a:srgbClr val="002060"/>
                </a:solidFill>
                <a:latin typeface="Times New Roman" pitchFamily="18" charset="0"/>
              </a:rPr>
              <a:t>Дубрава. Здесь </a:t>
            </a:r>
            <a:r>
              <a:rPr lang="ru-RU" sz="3200" kern="0" dirty="0">
                <a:solidFill>
                  <a:srgbClr val="FF3300"/>
                </a:solidFill>
                <a:latin typeface="Times New Roman" pitchFamily="18" charset="0"/>
              </a:rPr>
              <a:t>солнечные</a:t>
            </a:r>
            <a:r>
              <a:rPr lang="ru-RU" sz="3200" kern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3200" kern="0" dirty="0">
                <a:solidFill>
                  <a:srgbClr val="002060"/>
                </a:solidFill>
                <a:latin typeface="Times New Roman" pitchFamily="18" charset="0"/>
              </a:rPr>
              <a:t>лучи дробятся в листве и осыпают землю </a:t>
            </a:r>
            <a:r>
              <a:rPr lang="ru-RU" sz="3200" kern="0" dirty="0">
                <a:solidFill>
                  <a:srgbClr val="FF3300"/>
                </a:solidFill>
                <a:latin typeface="Times New Roman" pitchFamily="18" charset="0"/>
              </a:rPr>
              <a:t>золотыми</a:t>
            </a:r>
            <a:r>
              <a:rPr lang="ru-RU" sz="3200" kern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3200" kern="0" dirty="0">
                <a:solidFill>
                  <a:srgbClr val="002060"/>
                </a:solidFill>
                <a:latin typeface="Times New Roman" pitchFamily="18" charset="0"/>
              </a:rPr>
              <a:t>зайчиками. Вдали,  на взгорье, виднеется селение Шоршелы. Дома стоят на </a:t>
            </a:r>
            <a:r>
              <a:rPr lang="ru-RU" sz="3200" kern="0" dirty="0">
                <a:solidFill>
                  <a:srgbClr val="FF3300"/>
                </a:solidFill>
                <a:latin typeface="Times New Roman" pitchFamily="18" charset="0"/>
              </a:rPr>
              <a:t>зеленой</a:t>
            </a:r>
            <a:r>
              <a:rPr lang="ru-RU" sz="3200" kern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3200" kern="0" dirty="0">
                <a:solidFill>
                  <a:srgbClr val="002060"/>
                </a:solidFill>
                <a:latin typeface="Times New Roman" pitchFamily="18" charset="0"/>
              </a:rPr>
              <a:t>горе. А внизу серебром сверкает </a:t>
            </a:r>
            <a:r>
              <a:rPr lang="ru-RU" sz="3200" kern="0" dirty="0">
                <a:solidFill>
                  <a:srgbClr val="FF3300"/>
                </a:solidFill>
                <a:latin typeface="Times New Roman" pitchFamily="18" charset="0"/>
              </a:rPr>
              <a:t>полноводная</a:t>
            </a:r>
            <a:r>
              <a:rPr lang="ru-RU" sz="3200" kern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3200" kern="0" dirty="0">
                <a:solidFill>
                  <a:srgbClr val="002060"/>
                </a:solidFill>
                <a:latin typeface="Times New Roman" pitchFamily="18" charset="0"/>
              </a:rPr>
              <a:t>река </a:t>
            </a:r>
            <a:r>
              <a:rPr lang="ru-RU" sz="3200" kern="0" dirty="0" err="1">
                <a:solidFill>
                  <a:srgbClr val="002060"/>
                </a:solidFill>
                <a:latin typeface="Times New Roman" pitchFamily="18" charset="0"/>
              </a:rPr>
              <a:t>Цивиль</a:t>
            </a:r>
            <a:r>
              <a:rPr lang="ru-RU" sz="3200" kern="0" dirty="0">
                <a:solidFill>
                  <a:srgbClr val="002060"/>
                </a:solidFill>
                <a:latin typeface="Times New Roman" pitchFamily="18" charset="0"/>
              </a:rPr>
              <a:t>. В Шоршелах </a:t>
            </a:r>
            <a:r>
              <a:rPr lang="ru-RU" sz="3200" kern="0" dirty="0">
                <a:solidFill>
                  <a:srgbClr val="FF3300"/>
                </a:solidFill>
                <a:latin typeface="Times New Roman" pitchFamily="18" charset="0"/>
              </a:rPr>
              <a:t>чудесные</a:t>
            </a:r>
            <a:r>
              <a:rPr lang="ru-RU" sz="3200" kern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3200" kern="0" dirty="0">
                <a:solidFill>
                  <a:srgbClr val="002060"/>
                </a:solidFill>
                <a:latin typeface="Times New Roman" pitchFamily="18" charset="0"/>
              </a:rPr>
              <a:t>родники. Вода в них хрустально </a:t>
            </a:r>
            <a:r>
              <a:rPr lang="ru-RU" sz="3200" kern="0" dirty="0">
                <a:solidFill>
                  <a:srgbClr val="FF3300"/>
                </a:solidFill>
                <a:latin typeface="Times New Roman" pitchFamily="18" charset="0"/>
              </a:rPr>
              <a:t>чистая</a:t>
            </a:r>
            <a:r>
              <a:rPr lang="ru-RU" sz="3200" kern="0" dirty="0">
                <a:solidFill>
                  <a:srgbClr val="FFFFFF"/>
                </a:solidFill>
                <a:latin typeface="Times New Roman" pitchFamily="18" charset="0"/>
              </a:rPr>
              <a:t> . </a:t>
            </a:r>
            <a:r>
              <a:rPr lang="ru-RU" sz="3200" kern="0" dirty="0">
                <a:solidFill>
                  <a:srgbClr val="002060"/>
                </a:solidFill>
                <a:latin typeface="Times New Roman" pitchFamily="18" charset="0"/>
              </a:rPr>
              <a:t>И своё название  село получило от них. «Шоршелы» в переводе на </a:t>
            </a:r>
            <a:r>
              <a:rPr lang="ru-RU" sz="3200" kern="0" dirty="0">
                <a:solidFill>
                  <a:srgbClr val="FF3300"/>
                </a:solidFill>
                <a:latin typeface="Times New Roman" pitchFamily="18" charset="0"/>
              </a:rPr>
              <a:t>русский</a:t>
            </a:r>
            <a:r>
              <a:rPr lang="ru-RU" sz="3200" kern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3200" kern="0" dirty="0">
                <a:solidFill>
                  <a:srgbClr val="002060"/>
                </a:solidFill>
                <a:latin typeface="Times New Roman" pitchFamily="18" charset="0"/>
              </a:rPr>
              <a:t>означает «</a:t>
            </a:r>
            <a:r>
              <a:rPr lang="ru-RU" sz="3200" kern="0" dirty="0">
                <a:solidFill>
                  <a:srgbClr val="FF3300"/>
                </a:solidFill>
                <a:latin typeface="Times New Roman" pitchFamily="18" charset="0"/>
              </a:rPr>
              <a:t>Белые</a:t>
            </a:r>
            <a:r>
              <a:rPr lang="ru-RU" sz="3200" kern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3200" kern="0" dirty="0">
                <a:solidFill>
                  <a:srgbClr val="002060"/>
                </a:solidFill>
                <a:latin typeface="Times New Roman" pitchFamily="18" charset="0"/>
              </a:rPr>
              <a:t>ключи». Тут родился и провёл детство </a:t>
            </a:r>
            <a:r>
              <a:rPr lang="ru-RU" sz="3200" kern="0" dirty="0">
                <a:solidFill>
                  <a:srgbClr val="FF3300"/>
                </a:solidFill>
                <a:latin typeface="Times New Roman" pitchFamily="18" charset="0"/>
              </a:rPr>
              <a:t>великий</a:t>
            </a:r>
            <a:r>
              <a:rPr lang="ru-RU" sz="3200" kern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3200" kern="0" dirty="0">
                <a:solidFill>
                  <a:srgbClr val="002060"/>
                </a:solidFill>
                <a:latin typeface="Times New Roman" pitchFamily="18" charset="0"/>
              </a:rPr>
              <a:t>космонавт А. Г. Николаев.</a:t>
            </a:r>
          </a:p>
        </p:txBody>
      </p:sp>
    </p:spTree>
    <p:extLst>
      <p:ext uri="{BB962C8B-B14F-4D97-AF65-F5344CB8AC3E}">
        <p14:creationId xmlns:p14="http://schemas.microsoft.com/office/powerpoint/2010/main" val="10640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theme/theme1.xml><?xml version="1.0" encoding="utf-8"?>
<a:theme xmlns:a="http://schemas.openxmlformats.org/drawingml/2006/main" name="1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Праздник классический">
  <a:themeElements>
    <a:clrScheme name="Другая 46">
      <a:dk1>
        <a:srgbClr val="76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Праздник классический">
  <a:themeElements>
    <a:clrScheme name="Другая 46">
      <a:dk1>
        <a:srgbClr val="76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Праздник классический">
  <a:themeElements>
    <a:clrScheme name="Другая 46">
      <a:dk1>
        <a:srgbClr val="76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Праздник классический">
  <a:themeElements>
    <a:clrScheme name="Другая 46">
      <a:dk1>
        <a:srgbClr val="76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Праздник классический">
  <a:themeElements>
    <a:clrScheme name="Другая 46">
      <a:dk1>
        <a:srgbClr val="76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Праздник классический">
  <a:themeElements>
    <a:clrScheme name="Другая 46">
      <a:dk1>
        <a:srgbClr val="76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Праздник классический">
  <a:themeElements>
    <a:clrScheme name="Другая 46">
      <a:dk1>
        <a:srgbClr val="76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1507</Words>
  <Application>Microsoft Office PowerPoint</Application>
  <PresentationFormat>Экран (4:3)</PresentationFormat>
  <Paragraphs>218</Paragraphs>
  <Slides>44</Slides>
  <Notes>29</Notes>
  <HiddenSlides>0</HiddenSlides>
  <MMClips>0</MMClips>
  <ScaleCrop>false</ScaleCrop>
  <HeadingPairs>
    <vt:vector size="6" baseType="variant">
      <vt:variant>
        <vt:lpstr>Тема</vt:lpstr>
      </vt:variant>
      <vt:variant>
        <vt:i4>12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7" baseType="lpstr">
      <vt:lpstr>1_Океан</vt:lpstr>
      <vt:lpstr>1_Тема Office</vt:lpstr>
      <vt:lpstr>2_Праздник классический</vt:lpstr>
      <vt:lpstr>3_Праздник классический</vt:lpstr>
      <vt:lpstr>Оформление по умолчанию</vt:lpstr>
      <vt:lpstr>Праздник классический</vt:lpstr>
      <vt:lpstr>4_Праздник классический</vt:lpstr>
      <vt:lpstr>5_Праздник классический</vt:lpstr>
      <vt:lpstr>6_Праздник классический</vt:lpstr>
      <vt:lpstr>7_Праздник классический</vt:lpstr>
      <vt:lpstr>8_Праздник классический</vt:lpstr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Зрительные диктанты с использованием регионального компонента </vt:lpstr>
      <vt:lpstr>Набор № 1.   Деревья края. </vt:lpstr>
      <vt:lpstr>Презентация PowerPoint</vt:lpstr>
      <vt:lpstr>Презентация PowerPoint</vt:lpstr>
      <vt:lpstr>Набор № 17.  Знаменитые люди Чувашии. </vt:lpstr>
      <vt:lpstr>Презентация PowerPoint</vt:lpstr>
      <vt:lpstr>Владимирова Наргис</vt:lpstr>
      <vt:lpstr>Портнова Галина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Васильевы</dc:creator>
  <cp:lastModifiedBy>Васильевы</cp:lastModifiedBy>
  <cp:revision>33</cp:revision>
  <dcterms:created xsi:type="dcterms:W3CDTF">2016-02-05T19:51:26Z</dcterms:created>
  <dcterms:modified xsi:type="dcterms:W3CDTF">2016-10-19T19:25:11Z</dcterms:modified>
</cp:coreProperties>
</file>